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348" r:id="rId3"/>
    <p:sldId id="298" r:id="rId4"/>
    <p:sldId id="303" r:id="rId5"/>
    <p:sldId id="349" r:id="rId6"/>
    <p:sldId id="297" r:id="rId7"/>
    <p:sldId id="302" r:id="rId8"/>
    <p:sldId id="304" r:id="rId9"/>
    <p:sldId id="300" r:id="rId10"/>
    <p:sldId id="350" r:id="rId11"/>
    <p:sldId id="311" r:id="rId12"/>
    <p:sldId id="356" r:id="rId13"/>
    <p:sldId id="357" r:id="rId14"/>
    <p:sldId id="358" r:id="rId15"/>
    <p:sldId id="359" r:id="rId16"/>
    <p:sldId id="312" r:id="rId17"/>
    <p:sldId id="346" r:id="rId18"/>
    <p:sldId id="360" r:id="rId19"/>
    <p:sldId id="361" r:id="rId20"/>
    <p:sldId id="353" r:id="rId21"/>
    <p:sldId id="362" r:id="rId22"/>
    <p:sldId id="320" r:id="rId23"/>
    <p:sldId id="322" r:id="rId24"/>
    <p:sldId id="323" r:id="rId25"/>
    <p:sldId id="354" r:id="rId26"/>
    <p:sldId id="324" r:id="rId27"/>
    <p:sldId id="326" r:id="rId28"/>
    <p:sldId id="328" r:id="rId29"/>
    <p:sldId id="327" r:id="rId30"/>
    <p:sldId id="329" r:id="rId31"/>
    <p:sldId id="355" r:id="rId3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0CD"/>
    <a:srgbClr val="FFEDD6"/>
    <a:srgbClr val="F0CC79"/>
    <a:srgbClr val="01A6FB"/>
    <a:srgbClr val="0F8CED"/>
    <a:srgbClr val="37FB4E"/>
    <a:srgbClr val="231B23"/>
    <a:srgbClr val="FF33CC"/>
    <a:srgbClr val="F8F8F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551" autoAdjust="0"/>
  </p:normalViewPr>
  <p:slideViewPr>
    <p:cSldViewPr snapToGrid="0" snapToObjects="1">
      <p:cViewPr varScale="1">
        <p:scale>
          <a:sx n="87" d="100"/>
          <a:sy n="87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BC8917-4DE7-484A-ABF8-7E8519114FB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2020/6/1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B7E3164-8BDD-403D-B76E-4E076A869ED7}" type="datetime1">
              <a:rPr lang="zh-CN" altLang="en-US" smtClean="0"/>
              <a:t>2020/6/1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 noProof="0" dirty="0"/>
              <a:t>单击此处编辑母版文本样式</a:t>
            </a:r>
          </a:p>
          <a:p>
            <a:pPr lvl="1" rtl="0"/>
            <a:r>
              <a:rPr lang="en-US" noProof="0" dirty="0"/>
              <a:t>第二级</a:t>
            </a:r>
          </a:p>
          <a:p>
            <a:pPr lvl="2" rtl="0"/>
            <a:r>
              <a:rPr lang="en-US" noProof="0" dirty="0"/>
              <a:t>第三级</a:t>
            </a:r>
          </a:p>
          <a:p>
            <a:pPr lvl="3" rtl="0"/>
            <a:r>
              <a:rPr lang="en-US" noProof="0" dirty="0"/>
              <a:t>第四级</a:t>
            </a:r>
          </a:p>
          <a:p>
            <a:pPr lvl="4" rtl="0"/>
            <a:r>
              <a:rPr 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0AC6D5-5255-42A6-ADAC-AA52471BE315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/>
              <a:t> 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2078732-30E8-4051-AB32-65C15DB72B5F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2078732-30E8-4051-AB32-65C15DB72B5F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2078732-30E8-4051-AB32-65C15DB72B5F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0AC6D5-5255-42A6-ADAC-AA52471BE315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FCD8611-A093-457E-9673-14CAC44A9D11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C331F4C-2799-4E78-920B-EB36A46A45CF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BF504E-3FF4-4E19-9751-8035C1C80485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BF504E-3FF4-4E19-9751-8035C1C80485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BF504E-3FF4-4E19-9751-8035C1C80485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BF504E-3FF4-4E19-9751-8035C1C80485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BF504E-3FF4-4E19-9751-8035C1C80485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BF504E-3FF4-4E19-9751-8035C1C80485}" type="datetime1">
              <a:rPr lang="zh-CN" altLang="en-US" smtClean="0"/>
              <a:t>2020/6/1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/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2"/>
          <p:cNvSpPr>
            <a:spLocks noChangeArrowheads="1"/>
          </p:cNvSpPr>
          <p:nvPr userDrawn="1"/>
        </p:nvSpPr>
        <p:spPr bwMode="auto">
          <a:xfrm>
            <a:off x="3105150" y="323759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kumimoji="0" lang="en-US" altLang="en-US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kumimoji="0" lang="en-US" altLang="en-US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 hasCustomPrompt="1"/>
          </p:nvPr>
        </p:nvSpPr>
        <p:spPr>
          <a:xfrm>
            <a:off x="1108430" y="3267744"/>
            <a:ext cx="5651293" cy="1086304"/>
          </a:xfrm>
          <a:prstGeom prst="rect">
            <a:avLst/>
          </a:prstGeom>
        </p:spPr>
        <p:txBody>
          <a:bodyPr lIns="91440" rIns="91440" rtlCol="0" anchor="ctr" anchorCtr="0">
            <a:noAutofit/>
          </a:bodyPr>
          <a:lstStyle>
            <a:lvl1pPr algn="l">
              <a:defRPr sz="88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en-US" noProof="0"/>
              <a:t>标题</a:t>
            </a: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1124261" y="4354048"/>
            <a:ext cx="5651500" cy="704088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1" i="0" cap="all" spc="6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noProof="0"/>
              <a:t>副标题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7827B82-FD68-4ADE-8128-760B1DCBAB73}" type="datetime1">
              <a:rPr lang="zh-CN" altLang="en-US" smtClean="0"/>
              <a:t>2020/6/1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长方形 4"/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长方形 5"/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10904088" cy="470693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项内容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/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长方形 6"/>
          <p:cNvSpPr/>
          <p:nvPr userDrawn="1"/>
        </p:nvSpPr>
        <p:spPr>
          <a:xfrm>
            <a:off x="5015753" y="2724150"/>
            <a:ext cx="7189694" cy="4133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279A881-543A-48E0-916F-6600FAAECBE4}" type="datetime1">
              <a:rPr lang="zh-CN" altLang="en-US" smtClean="0"/>
              <a:t>2020/6/1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2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53075" cy="5715000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5"/>
          </p:nvPr>
        </p:nvSpPr>
        <p:spPr>
          <a:xfrm>
            <a:off x="6761163" y="1265238"/>
            <a:ext cx="4791591" cy="4911725"/>
          </a:xfrm>
        </p:spPr>
        <p:txBody>
          <a:bodyPr rtlCol="0"/>
          <a:lstStyle>
            <a:lvl1pPr>
              <a:lnSpc>
                <a:spcPct val="200000"/>
              </a:lnSpc>
              <a:spcBef>
                <a:spcPts val="1000"/>
              </a:spcBef>
              <a:buClrTx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lnSpc>
                <a:spcPct val="200000"/>
              </a:lnSpc>
              <a:spcBef>
                <a:spcPts val="1000"/>
              </a:spcBef>
              <a:buClrTx/>
              <a:defRPr/>
            </a:lvl2pPr>
            <a:lvl3pPr>
              <a:lnSpc>
                <a:spcPct val="200000"/>
              </a:lnSpc>
              <a:spcBef>
                <a:spcPts val="1000"/>
              </a:spcBef>
              <a:buClrTx/>
              <a:defRPr/>
            </a:lvl3pPr>
            <a:lvl4pPr>
              <a:lnSpc>
                <a:spcPct val="200000"/>
              </a:lnSpc>
              <a:spcBef>
                <a:spcPts val="1000"/>
              </a:spcBef>
              <a:buClrTx/>
              <a:defRPr/>
            </a:lvl4pPr>
            <a:lvl5pPr>
              <a:lnSpc>
                <a:spcPct val="200000"/>
              </a:lnSpc>
              <a:spcBef>
                <a:spcPts val="1000"/>
              </a:spcBef>
              <a:buClrTx/>
              <a:defRPr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长方形 15"/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2D3BB04-27DF-418D-A94F-CEF723DA0044}" type="datetime1">
              <a:rPr lang="zh-CN" altLang="en-US" smtClean="0"/>
              <a:t>2020/6/1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长方形 5"/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2" name="文本占位符 2"/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14" name="直接连接符​​(S) 13"/>
          <p:cNvCxnSpPr/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6"/>
          <p:cNvSpPr>
            <a:spLocks noGrp="1"/>
          </p:cNvSpPr>
          <p:nvPr>
            <p:ph sz="quarter" idx="15"/>
          </p:nvPr>
        </p:nvSpPr>
        <p:spPr>
          <a:xfrm>
            <a:off x="838199" y="2894013"/>
            <a:ext cx="5042647" cy="309403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en-US" noProof="0"/>
          </a:p>
        </p:txBody>
      </p:sp>
      <p:sp>
        <p:nvSpPr>
          <p:cNvPr id="15" name="内容占位符 6"/>
          <p:cNvSpPr>
            <a:spLocks noGrp="1"/>
          </p:cNvSpPr>
          <p:nvPr>
            <p:ph sz="quarter" idx="16"/>
          </p:nvPr>
        </p:nvSpPr>
        <p:spPr>
          <a:xfrm>
            <a:off x="6501205" y="2894013"/>
            <a:ext cx="5042647" cy="309403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和字幕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69909EB-DF0E-4C79-A2EF-9AE47FAE29FD}" type="datetime1">
              <a:rPr lang="zh-CN" altLang="en-US" smtClean="0"/>
              <a:t>2020/6/1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3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tx1"/>
          </a:solidFill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91" cy="2165350"/>
          </a:xfrm>
        </p:spPr>
        <p:txBody>
          <a:bodyPr rtlCol="0"/>
          <a:lstStyle>
            <a:lvl1pPr marL="0" indent="0">
              <a:lnSpc>
                <a:spcPct val="200000"/>
              </a:lnSpc>
              <a:spcBef>
                <a:spcPts val="1900"/>
              </a:spcBef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956335B-2858-4BDB-9C2A-BA1EF7309CEC}" type="datetime1">
              <a:rPr lang="zh-CN" altLang="en-US" smtClean="0"/>
              <a:t>2020/6/1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单击此处编辑母版文本样式</a:t>
            </a:r>
          </a:p>
          <a:p>
            <a:pPr lvl="1" rtl="0"/>
            <a:r>
              <a:rPr lang="en-US" noProof="0"/>
              <a:t>第二级</a:t>
            </a:r>
          </a:p>
          <a:p>
            <a:pPr lvl="2" rtl="0"/>
            <a:r>
              <a:rPr lang="en-US" noProof="0"/>
              <a:t>第三级</a:t>
            </a:r>
          </a:p>
          <a:p>
            <a:pPr lvl="3" rtl="0"/>
            <a:r>
              <a:rPr lang="en-US" noProof="0"/>
              <a:t>第四级</a:t>
            </a:r>
          </a:p>
          <a:p>
            <a:pPr lvl="4" rtl="0"/>
            <a:r>
              <a:rPr 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008C39E-34E9-45A5-BBAA-5E944035EE60}" type="datetime1">
              <a:rPr lang="zh-CN" altLang="en-US" smtClean="0"/>
              <a:t>2020/6/1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0.png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1.wmf"/><Relationship Id="rId4" Type="http://schemas.openxmlformats.org/officeDocument/2006/relationships/package" Target="../embeddings/Microsoft_Excel____1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image" Target="../media/image47.emf"/><Relationship Id="rId4" Type="http://schemas.openxmlformats.org/officeDocument/2006/relationships/package" Target="../embeddings/Microsoft_Excel____2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png"/><Relationship Id="rId5" Type="http://schemas.openxmlformats.org/officeDocument/2006/relationships/image" Target="../media/image41.wmf"/><Relationship Id="rId4" Type="http://schemas.openxmlformats.org/officeDocument/2006/relationships/package" Target="../embeddings/Microsoft_Excel____3.xls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0" y="1171118"/>
            <a:ext cx="6006608" cy="1212995"/>
          </a:xfrm>
        </p:spPr>
        <p:txBody>
          <a:bodyPr rtlCol="0">
            <a:noAutofit/>
          </a:bodyPr>
          <a:lstStyle/>
          <a:p>
            <a:pPr algn="r" rtl="0"/>
            <a:r>
              <a:rPr lang="zh-CN" altLang="en-US" sz="1800" dirty="0"/>
              <a:t>广东省首届高中数学建模课堂教学设计</a:t>
            </a:r>
            <a:endParaRPr lang="en-US" altLang="zh-CN" sz="1800" dirty="0"/>
          </a:p>
          <a:p>
            <a:pPr algn="r" rtl="0"/>
            <a:r>
              <a:rPr lang="zh-CN" altLang="en-US" sz="1800" dirty="0"/>
              <a:t>优秀作品征集交流活动</a:t>
            </a:r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580" r="6448"/>
          <a:stretch>
            <a:fillRect/>
          </a:stretch>
        </p:blipFill>
        <p:spPr>
          <a:xfrm>
            <a:off x="5923126" y="1669205"/>
            <a:ext cx="6268874" cy="45892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2657" y="2758237"/>
            <a:ext cx="6205492" cy="2621307"/>
          </a:xfrm>
          <a:prstGeom prst="rect">
            <a:avLst/>
          </a:prstGeom>
          <a:solidFill>
            <a:srgbClr val="F0C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2357" y="3218716"/>
            <a:ext cx="6065548" cy="1700558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CN" altLang="en-US" sz="6000" dirty="0"/>
              <a:t>养老金问题</a:t>
            </a:r>
            <a:r>
              <a:rPr lang="en-US" altLang="zh-CN" sz="6000" dirty="0"/>
              <a:t/>
            </a:r>
            <a:br>
              <a:rPr lang="en-US" altLang="zh-CN" sz="6000" dirty="0"/>
            </a:br>
            <a:r>
              <a:rPr lang="en-US" altLang="zh-CN" sz="6000" dirty="0"/>
              <a:t>        </a:t>
            </a:r>
            <a:r>
              <a:rPr lang="zh-CN" altLang="en-US" sz="4000" dirty="0"/>
              <a:t>的数学模型探究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/>
        </p:nvSpPr>
        <p:spPr>
          <a:xfrm>
            <a:off x="993775" y="3570605"/>
            <a:ext cx="5886450" cy="81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4800" dirty="0">
                <a:sym typeface="+mn-ea"/>
              </a:rPr>
              <a:t>分段探究，建立模型</a:t>
            </a:r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191" y="1357215"/>
            <a:ext cx="5042646" cy="70313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2800" dirty="0"/>
              <a:t>缴纳阶段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>
          <a:xfrm>
            <a:off x="6091632" y="2532776"/>
            <a:ext cx="5042535" cy="821055"/>
          </a:xfrm>
        </p:spPr>
        <p:txBody>
          <a:bodyPr rtlCol="0">
            <a:noAutofit/>
          </a:bodyPr>
          <a:lstStyle/>
          <a:p>
            <a:pPr rtl="0"/>
            <a:r>
              <a:rPr lang="en-US" altLang="zh-CN" sz="2400" dirty="0">
                <a:solidFill>
                  <a:srgbClr val="0070C0"/>
                </a:solidFill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</a:rPr>
              <a:t>学生活动</a:t>
            </a:r>
            <a:r>
              <a:rPr lang="en-US" altLang="zh-CN" sz="2400" dirty="0">
                <a:solidFill>
                  <a:srgbClr val="0070C0"/>
                </a:solidFill>
              </a:rPr>
              <a:t>】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sz="quarter" idx="15"/>
          </p:nvPr>
        </p:nvSpPr>
        <p:spPr>
          <a:xfrm>
            <a:off x="504190" y="2059940"/>
            <a:ext cx="5709920" cy="3093720"/>
          </a:xfrm>
        </p:spPr>
        <p:txBody>
          <a:bodyPr>
            <a:noAutofit/>
          </a:bodyPr>
          <a:lstStyle/>
          <a:p>
            <a:r>
              <a:rPr lang="zh-CN" altLang="en-US" sz="2000" b="1">
                <a:solidFill>
                  <a:srgbClr val="0070C0"/>
                </a:solidFill>
              </a:rPr>
              <a:t>年限：</a:t>
            </a:r>
            <a:r>
              <a:rPr lang="zh-CN" altLang="en-US" sz="2000" b="1"/>
              <a:t>参加</a:t>
            </a:r>
            <a:r>
              <a:rPr lang="zh-CN" altLang="en-US" sz="2000" b="1">
                <a:solidFill>
                  <a:srgbClr val="FF0000"/>
                </a:solidFill>
              </a:rPr>
              <a:t>工作至退休</a:t>
            </a:r>
            <a:r>
              <a:rPr lang="zh-CN" altLang="en-US" sz="2000" b="1"/>
              <a:t>，按</a:t>
            </a:r>
            <a:r>
              <a:rPr lang="en-US" altLang="zh-CN" sz="2000" b="1"/>
              <a:t>30</a:t>
            </a:r>
            <a:r>
              <a:rPr lang="zh-CN" altLang="en-US" sz="2000" b="1"/>
              <a:t>年计算</a:t>
            </a:r>
          </a:p>
          <a:p>
            <a:r>
              <a:rPr lang="zh-CN" alt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缴纳方式：</a:t>
            </a:r>
            <a:r>
              <a:rPr lang="zh-CN" altLang="en-US" sz="2000" b="1"/>
              <a:t>每年固定</a:t>
            </a:r>
            <a:r>
              <a:rPr lang="zh-CN" altLang="en-US" sz="2000" b="1">
                <a:solidFill>
                  <a:srgbClr val="FF0000"/>
                </a:solidFill>
              </a:rPr>
              <a:t>缴纳</a:t>
            </a:r>
            <a:r>
              <a:rPr lang="en-US" altLang="zh-CN" sz="2000" b="1">
                <a:solidFill>
                  <a:srgbClr val="FF0000"/>
                </a:solidFill>
              </a:rPr>
              <a:t>2.5</a:t>
            </a:r>
            <a:r>
              <a:rPr lang="zh-CN" altLang="en-US" sz="2000" b="1"/>
              <a:t>万元</a:t>
            </a:r>
          </a:p>
          <a:p>
            <a:r>
              <a:rPr lang="zh-CN" alt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增值方式：</a:t>
            </a:r>
            <a:r>
              <a:rPr lang="zh-CN" altLang="en-US" sz="2000" b="1">
                <a:solidFill>
                  <a:srgbClr val="FF0000"/>
                </a:solidFill>
              </a:rPr>
              <a:t>积累的基金</a:t>
            </a:r>
            <a:r>
              <a:rPr lang="zh-CN" altLang="en-US" sz="2000" b="1">
                <a:solidFill>
                  <a:schemeClr val="tx1"/>
                </a:solidFill>
              </a:rPr>
              <a:t>以</a:t>
            </a:r>
            <a:r>
              <a:rPr lang="zh-CN" altLang="en-US" sz="2000" b="1">
                <a:sym typeface="+mn-ea"/>
              </a:rPr>
              <a:t>银行</a:t>
            </a:r>
            <a:r>
              <a:rPr lang="zh-CN" altLang="en-US" sz="2000" b="1"/>
              <a:t>储蓄的复利形式，年利率为3.5%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9520" y="4136390"/>
            <a:ext cx="2743835" cy="2469515"/>
          </a:xfrm>
          <a:prstGeom prst="rect">
            <a:avLst/>
          </a:prstGeom>
          <a:effectLst>
            <a:softEdge rad="127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96919" y="1256615"/>
                <a:ext cx="6096000" cy="954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如果用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表示缴纳养老金后的第</a:t>
                </a:r>
                <a:r>
                  <a:rPr lang="en-US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</a:t>
                </a:r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年积存的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总金额</a:t>
                </a:r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如何计算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呢？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919" y="1256615"/>
                <a:ext cx="6096000" cy="954813"/>
              </a:xfrm>
              <a:prstGeom prst="rect">
                <a:avLst/>
              </a:prstGeom>
              <a:blipFill rotWithShape="1">
                <a:blip r:embed="rId5"/>
                <a:stretch>
                  <a:fillRect l="-1100" b="-8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428694" y="3349460"/>
          <a:ext cx="5598069" cy="3376256"/>
        </p:xfrm>
        <a:graphic>
          <a:graphicData uri="http://schemas.openxmlformats.org/drawingml/2006/table">
            <a:tbl>
              <a:tblPr firstRow="1" firstCol="1" bandRow="1"/>
              <a:tblGrid>
                <a:gridCol w="65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0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2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缴纳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利润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积存</a:t>
                      </a: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12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12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12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12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……</a:t>
                      </a:r>
                      <a:endParaRPr lang="zh-CN" sz="12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n</a:t>
                      </a:r>
                      <a:r>
                        <a:rPr lang="zh-CN" sz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zh-CN" sz="12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宋体" panose="02010600030101010101" pitchFamily="2" charset="-122"/>
                        </a:rPr>
                        <a:t>……</a:t>
                      </a:r>
                      <a:endParaRPr lang="zh-CN" sz="12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7916088" y="2863265"/>
                <a:ext cx="582984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zh-CN" altLang="zh-CN" b="1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宋体" panose="02010600030101010101" pitchFamily="2" charset="-122"/>
                  </a:rPr>
                  <a:t>填写下表，并</a:t>
                </a:r>
                <a:r>
                  <a:rPr kumimoji="0" lang="zh-CN" altLang="en-US" b="1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cs typeface="宋体" panose="02010600030101010101" pitchFamily="2" charset="-122"/>
                  </a:rPr>
                  <a:t>尝试</a:t>
                </a:r>
                <a:r>
                  <a:rPr lang="zh-CN" alt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寻求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0070C0"/>
                    </a:solidFill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0070C0"/>
                    </a:solidFill>
                    <a:cs typeface="宋体" panose="02010600030101010101" pitchFamily="2" charset="-122"/>
                  </a:rPr>
                  <a:t>的关系</a:t>
                </a:r>
                <a:endParaRPr kumimoji="0" lang="zh-CN" altLang="en-US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6088" y="2863265"/>
                <a:ext cx="5829844" cy="369332"/>
              </a:xfrm>
              <a:prstGeom prst="rect">
                <a:avLst/>
              </a:prstGeom>
              <a:blipFill>
                <a:blip r:embed="rId6"/>
                <a:stretch>
                  <a:fillRect l="-941" t="-13333" b="-2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F6F24CD-E182-4D80-8097-D00F0CF899A7}"/>
                  </a:ext>
                </a:extLst>
              </p:cNvPr>
              <p:cNvSpPr/>
              <p:nvPr/>
            </p:nvSpPr>
            <p:spPr>
              <a:xfrm>
                <a:off x="6214110" y="2174801"/>
                <a:ext cx="567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任务一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、寻求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cs typeface="宋体" panose="02010600030101010101" pitchFamily="2" charset="-122"/>
                  </a:rPr>
                  <a:t>的递推关系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2F6F24CD-E182-4D80-8097-D00F0CF89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110" y="2174801"/>
                <a:ext cx="5675849" cy="523220"/>
              </a:xfrm>
              <a:prstGeom prst="rect">
                <a:avLst/>
              </a:prstGeom>
              <a:blipFill>
                <a:blip r:embed="rId7"/>
                <a:stretch>
                  <a:fillRect l="-2148" t="-15116" r="-1611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053F43-3775-4EB3-986B-5398DEE6A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8254" y="1327961"/>
            <a:ext cx="3712068" cy="5895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日期占位符 1"/>
              <p:cNvSpPr>
                <a:spLocks noGrp="1"/>
              </p:cNvSpPr>
              <p:nvPr>
                <p:ph type="dt" sz="half" idx="10"/>
              </p:nvPr>
            </p:nvSpPr>
            <p:spPr>
              <a:xfrm>
                <a:off x="2631092" y="5891639"/>
                <a:ext cx="7575354" cy="855027"/>
              </a:xfrm>
            </p:spPr>
            <p:txBody>
              <a:bodyPr/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</a:rPr>
                  <a:t>递推关系</a:t>
                </a:r>
                <a14:m>
                  <m:oMath xmlns:m="http://schemas.openxmlformats.org/officeDocument/2006/math"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：</m:t>
                    </m:r>
                    <m:sSub>
                      <m:sSubPr>
                        <m:ctrlPr>
                          <a:rPr lang="zh-CN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𝟎𝟑𝟓</m:t>
                    </m:r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zh-CN" altLang="zh-C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日期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dt" sz="half" idx="10"/>
              </p:nvPr>
            </p:nvSpPr>
            <p:spPr>
              <a:xfrm>
                <a:off x="2631092" y="5891639"/>
                <a:ext cx="7575354" cy="855027"/>
              </a:xfrm>
              <a:blipFill>
                <a:blip r:embed="rId3"/>
                <a:stretch>
                  <a:fillRect l="-1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p:sp>
        <p:nvSpPr>
          <p:cNvPr id="9" name="文本占位符 3"/>
          <p:cNvSpPr txBox="1"/>
          <p:nvPr/>
        </p:nvSpPr>
        <p:spPr>
          <a:xfrm>
            <a:off x="1873519" y="1650047"/>
            <a:ext cx="5042535" cy="82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i="0" kern="120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0070C0"/>
                </a:solidFill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</a:rPr>
              <a:t>学生展示</a:t>
            </a:r>
            <a:r>
              <a:rPr lang="en-US" altLang="zh-CN" sz="2800" dirty="0">
                <a:solidFill>
                  <a:srgbClr val="0070C0"/>
                </a:solidFill>
              </a:rPr>
              <a:t>】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7946291" y="1650047"/>
            <a:ext cx="5042535" cy="82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i="0" kern="120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0070C0"/>
                </a:solidFill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</a:rPr>
              <a:t>老师点评</a:t>
            </a:r>
            <a:r>
              <a:rPr lang="en-US" altLang="zh-CN" sz="2800" dirty="0">
                <a:solidFill>
                  <a:srgbClr val="0070C0"/>
                </a:solidFill>
              </a:rPr>
              <a:t>】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53607" y="3849816"/>
            <a:ext cx="59962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904925" y="3429000"/>
            <a:ext cx="2759028" cy="290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2209271" y="3693513"/>
            <a:ext cx="639536" cy="157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469252" y="3849816"/>
            <a:ext cx="53018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147511" y="3851895"/>
            <a:ext cx="59962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3794745" y="3709851"/>
            <a:ext cx="10901" cy="195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4331033" y="3693513"/>
            <a:ext cx="10901" cy="195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131446" y="3791434"/>
                <a:ext cx="25834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+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𝟐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46" y="3791434"/>
                <a:ext cx="258340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1648001" y="4328323"/>
            <a:ext cx="457165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879743" y="3825581"/>
            <a:ext cx="3159408" cy="4104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2056154" y="4234439"/>
            <a:ext cx="775886" cy="18630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487887" y="4311218"/>
            <a:ext cx="371226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986155" y="4302340"/>
            <a:ext cx="331395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3637832" y="4196462"/>
            <a:ext cx="10901" cy="19584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4144582" y="4187697"/>
            <a:ext cx="10901" cy="19584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32105" y="4211868"/>
                <a:ext cx="25834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 kern="1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4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 kern="1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3</m:t>
                          </m:r>
                        </m:sub>
                      </m:sSub>
                      <m:r>
                        <a:rPr lang="en-US" altLang="zh-CN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+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𝟐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05" y="4211868"/>
                <a:ext cx="258340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/>
          <a:srcRect r="11764"/>
          <a:stretch>
            <a:fillRect/>
          </a:stretch>
        </p:blipFill>
        <p:spPr>
          <a:xfrm>
            <a:off x="6249446" y="2410877"/>
            <a:ext cx="5865207" cy="364712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8E61BE5-A4BC-4437-830C-6C4DEA7192CD}"/>
                  </a:ext>
                </a:extLst>
              </p:cNvPr>
              <p:cNvSpPr/>
              <p:nvPr/>
            </p:nvSpPr>
            <p:spPr>
              <a:xfrm>
                <a:off x="3204740" y="1293741"/>
                <a:ext cx="5675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任务一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、寻求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800" b="1" dirty="0">
                    <a:solidFill>
                      <a:srgbClr val="FF0000"/>
                    </a:solidFill>
                    <a:cs typeface="宋体" panose="02010600030101010101" pitchFamily="2" charset="-122"/>
                  </a:rPr>
                  <a:t>的递推关系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58E61BE5-A4BC-4437-830C-6C4DEA719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740" y="1293741"/>
                <a:ext cx="5675849" cy="523220"/>
              </a:xfrm>
              <a:prstGeom prst="rect">
                <a:avLst/>
              </a:prstGeom>
              <a:blipFill>
                <a:blip r:embed="rId7"/>
                <a:stretch>
                  <a:fillRect l="-2256" t="-13953" r="-1504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8" grpId="0"/>
      <p:bldP spid="20" grpId="0" animBg="1"/>
      <p:bldP spid="21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90737" y="1296782"/>
                <a:ext cx="6363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任务二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、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由递推关系推导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的通项公式</a:t>
                </a:r>
                <a:endParaRPr lang="zh-CN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37" y="1296782"/>
                <a:ext cx="6363089" cy="523220"/>
              </a:xfrm>
              <a:prstGeom prst="rect">
                <a:avLst/>
              </a:prstGeom>
              <a:blipFill>
                <a:blip r:embed="rId2"/>
                <a:stretch>
                  <a:fillRect l="-2011" t="-15116" r="-1149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16634" y="2129588"/>
                <a:ext cx="3748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𝟐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𝟓</m:t>
                    </m:r>
                  </m:oMath>
                </a14:m>
                <a:r>
                  <a:rPr lang="en-US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 =</m:t>
                    </m:r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.</m:t>
                        </m:r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𝟎𝟑𝟓</m:t>
                        </m:r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𝟐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𝟓</m:t>
                    </m:r>
                  </m:oMath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4" y="2129588"/>
                <a:ext cx="374820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39413" y="2800197"/>
                <a:ext cx="2519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×1.035+2.5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3" y="2800197"/>
                <a:ext cx="251960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094228" y="2108706"/>
            <a:ext cx="59962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489166" y="2498920"/>
            <a:ext cx="0" cy="374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16634" y="3715788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b="1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 =</m:t>
                      </m:r>
                      <m:sSub>
                        <m:sSubPr>
                          <m:ctrlPr>
                            <a:rPr lang="zh-CN" altLang="zh-CN" b="1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𝟐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𝟓</m:t>
                      </m:r>
                    </m:oMath>
                  </m:oMathPara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4" y="3715788"/>
                <a:ext cx="60960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1133379" y="3142212"/>
            <a:ext cx="2112837" cy="344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496609" y="3486246"/>
            <a:ext cx="0" cy="374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16634" y="4037572"/>
                <a:ext cx="6096000" cy="652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       =</m:t>
                      </m:r>
                      <m:d>
                        <m:dPr>
                          <m:ctrlPr>
                            <a:rPr lang="zh-CN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𝟓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×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𝟎𝟑𝟓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+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𝟓</m:t>
                          </m:r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𝟐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𝟓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     </m:t>
                      </m:r>
                    </m:oMath>
                  </m:oMathPara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       =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𝟐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𝟓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zh-CN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𝟎𝟑𝟓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4" y="4037572"/>
                <a:ext cx="6096000" cy="6525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716634" y="4978442"/>
                <a:ext cx="42062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b="1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 =</m:t>
                      </m:r>
                      <m:sSub>
                        <m:sSubPr>
                          <m:ctrlPr>
                            <a:rPr lang="zh-CN" altLang="zh-CN" b="1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𝟐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𝟓</m:t>
                      </m:r>
                    </m:oMath>
                  </m:oMathPara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34" y="4978442"/>
                <a:ext cx="420624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844711" y="5406868"/>
                <a:ext cx="6096000" cy="68820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=</m:t>
                      </m:r>
                      <m:d>
                        <m:dPr>
                          <m:ctrlPr>
                            <a:rPr lang="zh-CN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m:t>.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m:t>𝟓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zh-CN" b="1" i="1">
                                  <a:solidFill>
                                    <a:srgbClr val="231B2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宋体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srgbClr val="231B23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宋体" panose="02010600030101010101" pitchFamily="2" charset="-122"/>
                                </a:rPr>
                                <m:t>𝟏</m:t>
                              </m:r>
                              <m:r>
                                <a:rPr lang="en-US" altLang="zh-CN" b="1" i="1">
                                  <a:solidFill>
                                    <a:srgbClr val="231B23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宋体" panose="02010600030101010101" pitchFamily="2" charset="-122"/>
                                </a:rPr>
                                <m:t>.</m:t>
                              </m:r>
                              <m:r>
                                <a:rPr lang="en-US" altLang="zh-CN" b="1" i="1">
                                  <a:solidFill>
                                    <a:srgbClr val="231B23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宋体" panose="02010600030101010101" pitchFamily="2" charset="-122"/>
                                </a:rPr>
                                <m:t>𝟎𝟑𝟓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srgbClr val="231B23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宋体" panose="02010600030101010101" pitchFamily="2" charset="-122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+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𝟓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×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𝟎𝟑𝟓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+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𝟓</m:t>
                          </m:r>
                        </m:e>
                      </m:d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=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𝟐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𝟓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zh-CN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𝟎𝟑𝟓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𝟑</m:t>
                          </m:r>
                        </m:sup>
                      </m:sSup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zh-CN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𝟎𝟑𝟓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</m:oMath>
                  </m:oMathPara>
                </a14:m>
                <a:endParaRPr lang="zh-CN" altLang="zh-CN" dirty="0">
                  <a:solidFill>
                    <a:srgbClr val="231B2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11" y="5406868"/>
                <a:ext cx="6096000" cy="6882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1133378" y="5760578"/>
            <a:ext cx="5485135" cy="344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1496609" y="6095070"/>
            <a:ext cx="0" cy="374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16634" y="61541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266536" y="26093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以此类推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178718" y="3092937"/>
                <a:ext cx="6483545" cy="74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 =</m:t>
                    </m:r>
                    <m:sSub>
                      <m:sSubPr>
                        <m:ctrlPr>
                          <a:rPr lang="zh-CN" altLang="zh-CN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×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𝟏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𝟎𝟑𝟓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𝟐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𝟓</m:t>
                    </m:r>
                  </m:oMath>
                </a14:m>
                <a:r>
                  <a:rPr lang="en-US" altLang="zh-CN" b="1" i="1" dirty="0">
                    <a:latin typeface="Cambria Math" panose="02040503050406030204" pitchFamily="18" charset="0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        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𝟐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.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𝟓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zh-CN" altLang="zh-CN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𝟎𝟑𝟓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</m:sup>
                      </m:sSup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zh-CN" altLang="zh-CN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𝟎𝟑𝟓</m:t>
                          </m:r>
                        </m:e>
                        <m:sup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</m:sup>
                      </m:sSup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+…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1600" b="1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</m:oMath>
                  </m:oMathPara>
                </a14:m>
                <a:endParaRPr lang="zh-CN" altLang="zh-CN" sz="16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18" y="3092937"/>
                <a:ext cx="6483545" cy="7470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485518" y="3793102"/>
                <a:ext cx="2104230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2.5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1.035</m:t>
                                  </m:r>
                                </m:e>
                                <m:sup>
                                  <m:r>
                                    <a:rPr lang="zh-CN" altLang="en-US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zh-CN" altLang="en-US" b="0" i="0">
                              <a:latin typeface="Cambria Math" panose="02040503050406030204" pitchFamily="18" charset="0"/>
                            </a:rPr>
                            <m:t>1−1.035</m:t>
                          </m:r>
                        </m:den>
                      </m:f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518" y="3793102"/>
                <a:ext cx="2104230" cy="6299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517613" y="4423018"/>
                <a:ext cx="2383601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zh-CN" altLang="en-US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sSup>
                        <m:sSupPr>
                          <m:ctrlPr>
                            <a:rPr lang="zh-CN" altLang="en-US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∙1.035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zh-CN" altLang="en-US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zh-CN" altLang="en-US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231B23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13" y="4423018"/>
                <a:ext cx="2383601" cy="6173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1094228" y="4360106"/>
            <a:ext cx="3908884" cy="344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>
            <a:off x="1525824" y="4726747"/>
            <a:ext cx="0" cy="374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: 圆角 37"/>
          <p:cNvSpPr/>
          <p:nvPr/>
        </p:nvSpPr>
        <p:spPr>
          <a:xfrm>
            <a:off x="9331880" y="5381852"/>
            <a:ext cx="2211971" cy="967692"/>
          </a:xfrm>
          <a:prstGeom prst="roundRect">
            <a:avLst/>
          </a:prstGeom>
          <a:solidFill>
            <a:srgbClr val="FE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迭代法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1133379" y="3105466"/>
                <a:ext cx="22933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=2.5×1.035+2.5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79" y="3105466"/>
                <a:ext cx="229339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6" grpId="0"/>
      <p:bldP spid="20" grpId="0" animBg="1"/>
      <p:bldP spid="22" grpId="0"/>
      <p:bldP spid="25" grpId="0"/>
      <p:bldP spid="26" grpId="0"/>
      <p:bldP spid="27" grpId="0" animBg="1"/>
      <p:bldP spid="29" grpId="0"/>
      <p:bldP spid="30" grpId="0"/>
      <p:bldP spid="31" grpId="0"/>
      <p:bldP spid="32" grpId="0"/>
      <p:bldP spid="33" grpId="0"/>
      <p:bldP spid="34" grpId="0" animBg="1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67789" y="2400784"/>
                <a:ext cx="3748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𝟐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𝟓</m:t>
                    </m:r>
                  </m:oMath>
                </a14:m>
                <a:r>
                  <a:rPr lang="en-US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 =</m:t>
                    </m:r>
                    <m:sSub>
                      <m:sSubPr>
                        <m:ctrlPr>
                          <a:rPr lang="zh-CN" altLang="zh-CN" sz="14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.</m:t>
                        </m:r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𝟎𝟑𝟓</m:t>
                        </m:r>
                        <m:r>
                          <a:rPr lang="en-US" altLang="zh-CN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𝟐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𝟓</m:t>
                    </m:r>
                  </m:oMath>
                </a14:m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9" y="2400784"/>
                <a:ext cx="374820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67789" y="3012886"/>
                <a:ext cx="52157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𝝀</m:t>
                    </m:r>
                    <m:r>
                      <a:rPr lang="zh-CN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，</m:t>
                    </m:r>
                    <m:r>
                      <a:rPr lang="zh-CN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使得</m:t>
                    </m:r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+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𝝀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𝟏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𝟎𝟑𝟓</m:t>
                    </m:r>
                    <m:d>
                      <m:d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𝒏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宋体" panose="02010600030101010101" pitchFamily="2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+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𝝀</m:t>
                        </m:r>
                      </m:e>
                    </m:d>
                    <m:d>
                      <m:d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sz="2000" b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≥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𝟐</m:t>
                        </m:r>
                      </m:e>
                    </m:d>
                  </m:oMath>
                </a14:m>
                <a:endParaRPr lang="zh-CN" altLang="zh-CN" sz="20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9" y="3012886"/>
                <a:ext cx="52157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287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63583" y="4152922"/>
                <a:ext cx="38597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 =</m:t>
                    </m:r>
                    <m:sSub>
                      <m:sSubPr>
                        <m:ctrlPr>
                          <a:rPr lang="zh-CN" altLang="zh-CN" sz="20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.</m:t>
                        </m:r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𝟎𝟑𝟓</m:t>
                        </m:r>
                        <m:r>
                          <a:rPr lang="en-US" altLang="zh-CN" sz="20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+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𝟐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.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𝟓</m:t>
                    </m:r>
                  </m:oMath>
                </a14:m>
                <a:r>
                  <a:rPr lang="zh-CN" altLang="zh-CN" sz="2000" b="1" dirty="0">
                    <a:latin typeface="Cambria Math" panose="020405030504060302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等价，</a:t>
                </a:r>
                <a:endParaRPr lang="zh-CN" altLang="zh-CN" sz="20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3" y="4152922"/>
                <a:ext cx="3859775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580" t="-10606" r="-1264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67789" y="3546118"/>
                <a:ext cx="38265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000"/>
                            <m:t>即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=1.035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zh-CN" altLang="en-US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+0.035</m:t>
                          </m:r>
                          <m:r>
                            <a:rPr lang="zh-CN" altLang="en-US" sz="2000" b="1" i="1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，</m:t>
                          </m:r>
                        </m:e>
                        <m:sub/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9" y="3546118"/>
                <a:ext cx="382656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3125575" y="3556058"/>
            <a:ext cx="79553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520514" y="3946272"/>
            <a:ext cx="0" cy="2066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304059" y="4205082"/>
            <a:ext cx="46028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63583" y="4811990"/>
                <a:ext cx="4026552" cy="54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000" b="1" dirty="0">
                    <a:latin typeface="Cambria Math" panose="020405030504060302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𝟎𝟑𝟓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𝝀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𝟐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𝟓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,</m:t>
                    </m:r>
                    <m:r>
                      <a:rPr lang="zh-CN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即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𝝀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.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𝟎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.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𝟎𝟑𝟓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𝟓𝟎𝟎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𝟕</m:t>
                        </m:r>
                      </m:den>
                    </m:f>
                  </m:oMath>
                </a14:m>
                <a:endParaRPr lang="zh-CN" altLang="zh-CN" sz="20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3" y="4811990"/>
                <a:ext cx="4026552" cy="541495"/>
              </a:xfrm>
              <a:prstGeom prst="rect">
                <a:avLst/>
              </a:prstGeom>
              <a:blipFill rotWithShape="1">
                <a:blip r:embed="rId6"/>
                <a:stretch>
                  <a:fillRect l="-1513" b="-3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178718" y="2342312"/>
                <a:ext cx="6343083" cy="540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故</m:t>
                    </m:r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{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+</m:t>
                    </m:r>
                    <m:f>
                      <m:f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𝟓𝟎𝟎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𝟕</m:t>
                        </m:r>
                      </m:den>
                    </m:f>
                    <m:r>
                      <a:rPr lang="en-US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}</m:t>
                    </m:r>
                    <m:r>
                      <a:rPr lang="zh-CN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为等比数列，首项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𝟐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𝟓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+</m:t>
                    </m:r>
                    <m:f>
                      <m:f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𝟓𝟎𝟎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𝟕</m:t>
                        </m:r>
                      </m:den>
                    </m:f>
                  </m:oMath>
                </a14:m>
                <a:r>
                  <a:rPr lang="zh-CN" altLang="zh-CN" sz="2000" b="1" dirty="0">
                    <a:latin typeface="Cambria Math" panose="020405030504060302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，公比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𝟏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𝟎𝟑𝟓</m:t>
                    </m:r>
                    <m:r>
                      <a:rPr lang="zh-CN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，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718" y="2342312"/>
                <a:ext cx="6343083" cy="540276"/>
              </a:xfrm>
              <a:prstGeom prst="rect">
                <a:avLst/>
              </a:prstGeom>
              <a:blipFill rotWithShape="1">
                <a:blip r:embed="rId7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77446" y="3119150"/>
                <a:ext cx="6096000" cy="18608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b="1" dirty="0">
                    <a:latin typeface="Cambria Math" panose="020405030504060302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通项公式为</a:t>
                </a:r>
                <a:endParaRPr lang="zh-CN" altLang="zh-CN" sz="20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+</m:t>
                    </m:r>
                    <m:f>
                      <m:f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𝟓𝟎𝟎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𝟕</m:t>
                        </m:r>
                      </m:den>
                    </m:f>
                    <m:r>
                      <a:rPr lang="en-US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宋体" panose="02010600030101010101" pitchFamily="2" charset="-122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宋体" panose="02010600030101010101" pitchFamily="2" charset="-122"/>
                          </a:rPr>
                          <m:t>.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宋体" panose="02010600030101010101" pitchFamily="2" charset="-122"/>
                          </a:rPr>
                          <m:t>𝟓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宋体" panose="02010600030101010101" pitchFamily="2" charset="-122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宋体" panose="02010600030101010101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宋体" panose="02010600030101010101" pitchFamily="2" charset="-122"/>
                              </a:rPr>
                              <m:t>𝟓𝟎𝟎</m:t>
                            </m:r>
                          </m:num>
                          <m:den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宋体" panose="02010600030101010101" pitchFamily="2" charset="-122"/>
                              </a:rPr>
                              <m:t>𝟕</m:t>
                            </m:r>
                          </m:den>
                        </m:f>
                      </m:e>
                    </m:d>
                    <m:r>
                      <a:rPr lang="zh-CN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）</m:t>
                    </m:r>
                    <m:sSup>
                      <m:sSup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.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𝟎𝟑𝟓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zh-CN" altLang="zh-CN" sz="2000" b="1" dirty="0">
                    <a:latin typeface="Cambria Math" panose="020405030504060302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:endParaRPr lang="en-US" altLang="zh-CN" sz="2000" b="1" dirty="0">
                  <a:latin typeface="Cambria Math" panose="020405030504060302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b="1" dirty="0">
                    <a:latin typeface="Cambria Math" panose="020405030504060302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整理得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sz="2000" b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𝟓𝟎𝟎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𝟕</m:t>
                        </m:r>
                      </m:den>
                    </m:f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∙1.035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𝑛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−</m:t>
                    </m:r>
                    <m:f>
                      <m:fPr>
                        <m:ctrlPr>
                          <a:rPr lang="zh-CN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𝟓𝟎𝟎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𝟕</m:t>
                        </m:r>
                      </m:den>
                    </m:f>
                  </m:oMath>
                </a14:m>
                <a:endParaRPr lang="zh-CN" altLang="zh-CN" sz="20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446" y="3119150"/>
                <a:ext cx="6096000" cy="1860894"/>
              </a:xfrm>
              <a:prstGeom prst="rect">
                <a:avLst/>
              </a:prstGeom>
              <a:blipFill rotWithShape="1">
                <a:blip r:embed="rId8"/>
                <a:stretch>
                  <a:fillRect l="-1100" b="-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6" name="矩形: 圆角 25"/>
          <p:cNvSpPr/>
          <p:nvPr/>
        </p:nvSpPr>
        <p:spPr>
          <a:xfrm>
            <a:off x="8253218" y="5484451"/>
            <a:ext cx="3039523" cy="967692"/>
          </a:xfrm>
          <a:prstGeom prst="roundRect">
            <a:avLst/>
          </a:prstGeom>
          <a:solidFill>
            <a:srgbClr val="FE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待定系数法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25C8A10-0D40-4C11-9C47-D03E1726C721}"/>
                  </a:ext>
                </a:extLst>
              </p:cNvPr>
              <p:cNvSpPr/>
              <p:nvPr/>
            </p:nvSpPr>
            <p:spPr>
              <a:xfrm>
                <a:off x="2590737" y="1318410"/>
                <a:ext cx="6363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任务二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、</a:t>
                </a:r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由递推关系推导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的通项公式</a:t>
                </a:r>
                <a:endParaRPr lang="zh-CN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25C8A10-0D40-4C11-9C47-D03E1726C7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37" y="1318410"/>
                <a:ext cx="6363089" cy="523220"/>
              </a:xfrm>
              <a:prstGeom prst="rect">
                <a:avLst/>
              </a:prstGeom>
              <a:blipFill>
                <a:blip r:embed="rId9"/>
                <a:stretch>
                  <a:fillRect l="-2011" t="-13953" r="-1149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6" grpId="0" animBg="1"/>
      <p:bldP spid="19" grpId="0" animBg="1"/>
      <p:bldP spid="22" grpId="0"/>
      <p:bldP spid="23" grpId="0"/>
      <p:bldP spid="24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191" y="1357215"/>
            <a:ext cx="5042646" cy="70313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2800" dirty="0"/>
              <a:t>缴纳阶段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>
          <a:xfrm>
            <a:off x="6214110" y="1166125"/>
            <a:ext cx="5042535" cy="82105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2800" dirty="0"/>
              <a:t>研究结论：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quarter" idx="15"/>
          </p:nvPr>
        </p:nvSpPr>
        <p:spPr>
          <a:xfrm>
            <a:off x="504190" y="2059940"/>
            <a:ext cx="5709920" cy="3093720"/>
          </a:xfrm>
        </p:spPr>
        <p:txBody>
          <a:bodyPr>
            <a:noAutofit/>
          </a:bodyPr>
          <a:lstStyle/>
          <a:p>
            <a:r>
              <a:rPr lang="zh-CN" altLang="en-US" sz="2000" b="1">
                <a:solidFill>
                  <a:srgbClr val="0070C0"/>
                </a:solidFill>
              </a:rPr>
              <a:t>年限：</a:t>
            </a:r>
            <a:r>
              <a:rPr lang="zh-CN" altLang="en-US" sz="2000" b="1"/>
              <a:t>参加</a:t>
            </a:r>
            <a:r>
              <a:rPr lang="zh-CN" altLang="en-US" sz="2000" b="1">
                <a:solidFill>
                  <a:srgbClr val="FF0000"/>
                </a:solidFill>
              </a:rPr>
              <a:t>工作至退休</a:t>
            </a:r>
            <a:r>
              <a:rPr lang="zh-CN" altLang="en-US" sz="2000" b="1"/>
              <a:t>，按</a:t>
            </a:r>
            <a:r>
              <a:rPr lang="en-US" altLang="zh-CN" sz="2000" b="1"/>
              <a:t>30</a:t>
            </a:r>
            <a:r>
              <a:rPr lang="zh-CN" altLang="en-US" sz="2000" b="1"/>
              <a:t>年计算</a:t>
            </a:r>
          </a:p>
          <a:p>
            <a:r>
              <a:rPr lang="zh-CN" alt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缴纳方式：</a:t>
            </a:r>
            <a:r>
              <a:rPr lang="zh-CN" altLang="en-US" sz="2000" b="1"/>
              <a:t>每年固定</a:t>
            </a:r>
            <a:r>
              <a:rPr lang="zh-CN" altLang="en-US" sz="2000" b="1">
                <a:solidFill>
                  <a:srgbClr val="FF0000"/>
                </a:solidFill>
              </a:rPr>
              <a:t>缴纳</a:t>
            </a:r>
            <a:r>
              <a:rPr lang="en-US" altLang="zh-CN" sz="2000" b="1">
                <a:solidFill>
                  <a:srgbClr val="FF0000"/>
                </a:solidFill>
              </a:rPr>
              <a:t>2.5</a:t>
            </a:r>
            <a:r>
              <a:rPr lang="zh-CN" altLang="en-US" sz="2000" b="1"/>
              <a:t>万元</a:t>
            </a:r>
          </a:p>
          <a:p>
            <a:r>
              <a:rPr lang="zh-CN" alt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增值方式：</a:t>
            </a:r>
            <a:r>
              <a:rPr lang="zh-CN" altLang="en-US" sz="2000" b="1">
                <a:solidFill>
                  <a:srgbClr val="FF0000"/>
                </a:solidFill>
              </a:rPr>
              <a:t>积累的基金</a:t>
            </a:r>
            <a:r>
              <a:rPr lang="zh-CN" altLang="en-US" sz="2000" b="1">
                <a:solidFill>
                  <a:schemeClr val="tx1"/>
                </a:solidFill>
              </a:rPr>
              <a:t>以</a:t>
            </a:r>
            <a:r>
              <a:rPr lang="zh-CN" altLang="en-US" sz="2000" b="1">
                <a:sym typeface="+mn-ea"/>
              </a:rPr>
              <a:t>银行</a:t>
            </a:r>
            <a:r>
              <a:rPr lang="zh-CN" altLang="en-US" sz="2000" b="1"/>
              <a:t>储蓄的复利形式，年利率为3.5%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9520" y="4136390"/>
            <a:ext cx="2743835" cy="2469515"/>
          </a:xfrm>
          <a:prstGeom prst="rect">
            <a:avLst/>
          </a:prstGeom>
          <a:effectLst>
            <a:softEdge rad="127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14110" y="2106586"/>
                <a:ext cx="6096000" cy="40966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0"/>
                  </a:spcAft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zh-CN" altLang="en-US" sz="24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的递推关系：</a:t>
                </a:r>
                <a:endPara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宋体" panose="02010600030101010101" pitchFamily="2" charset="-122"/>
                        </a:rPr>
                        <m:t>       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  <m: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+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</m:t>
                      </m:r>
                      <m:d>
                        <m:d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≥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2.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通项公式为</a:t>
                </a:r>
                <a:r>
                  <a:rPr lang="zh-CN" altLang="en-US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：</a:t>
                </a:r>
                <a:endParaRPr lang="en-US" altLang="zh-CN" sz="2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𝟓𝟎𝟎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𝟕</m:t>
                          </m:r>
                        </m:den>
                      </m:f>
                      <m:sSup>
                        <m:sSupPr>
                          <m:ctrlPr>
                            <a:rPr lang="zh-CN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∙1.035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−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𝟓𝟎𝟎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3.</a:t>
                </a: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积存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30</a:t>
                </a: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年的养老基金总数额为</a:t>
                </a:r>
                <a:endPara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𝟑𝟎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𝟓𝟎𝟎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𝟕</m:t>
                        </m:r>
                      </m:den>
                    </m:f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∙1.035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30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−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𝟓𝟎𝟎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𝟕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≈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𝟏𝟐𝟗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𝟎𝟔</m:t>
                    </m:r>
                  </m:oMath>
                </a14:m>
                <a:r>
                  <a:rPr lang="zh-CN" altLang="zh-CN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万元</a:t>
                </a:r>
                <a:endParaRPr lang="zh-CN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110" y="2106586"/>
                <a:ext cx="6096000" cy="4096634"/>
              </a:xfrm>
              <a:prstGeom prst="rect">
                <a:avLst/>
              </a:prstGeom>
              <a:blipFill rotWithShape="1">
                <a:blip r:embed="rId5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>
          <a:xfrm>
            <a:off x="661110" y="1327370"/>
            <a:ext cx="5042646" cy="70313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2800" dirty="0"/>
              <a:t>享用阶段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1" y="-92075"/>
            <a:ext cx="142632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1" y="-92075"/>
            <a:ext cx="142632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8"/>
          <p:cNvSpPr>
            <a:spLocks noGrp="1"/>
          </p:cNvSpPr>
          <p:nvPr>
            <p:ph sz="quarter" idx="16"/>
          </p:nvPr>
        </p:nvSpPr>
        <p:spPr>
          <a:xfrm>
            <a:off x="418465" y="2030095"/>
            <a:ext cx="5702300" cy="3093720"/>
          </a:xfrm>
        </p:spPr>
        <p:txBody>
          <a:bodyPr/>
          <a:lstStyle/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年限：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退休至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寿终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享用方式：</a:t>
            </a:r>
            <a:r>
              <a:rPr lang="zh-CN" altLang="en-US" sz="2000" b="1">
                <a:sym typeface="+mn-ea"/>
              </a:rPr>
              <a:t>每年固定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领取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000" b="1">
                <a:sym typeface="+mn-ea"/>
              </a:rPr>
              <a:t>万元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增值方式：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剩余的基金</a:t>
            </a:r>
            <a:r>
              <a:rPr lang="zh-CN" altLang="en-US" sz="2000" b="1">
                <a:sym typeface="+mn-ea"/>
              </a:rPr>
              <a:t>以银行储蓄的复利形式，年利率为3.5%</a:t>
            </a:r>
            <a:endParaRPr lang="zh-CN" altLang="en-US" sz="2000" b="1"/>
          </a:p>
          <a:p>
            <a:endParaRPr lang="zh-CN" altLang="en-US" sz="2000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355" y="4307205"/>
            <a:ext cx="3244215" cy="2359660"/>
          </a:xfrm>
          <a:prstGeom prst="rect">
            <a:avLst/>
          </a:prstGeom>
          <a:effectLst>
            <a:softEdge rad="127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占位符 3"/>
              <p:cNvSpPr>
                <a:spLocks noGrp="1"/>
              </p:cNvSpPr>
              <p:nvPr/>
            </p:nvSpPr>
            <p:spPr>
              <a:xfrm>
                <a:off x="5932171" y="2467292"/>
                <a:ext cx="7292898" cy="82105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500"/>
                  </a:spcBef>
                  <a:buClr>
                    <a:schemeClr val="accent2"/>
                  </a:buClr>
                  <a:buFont typeface="Wingdings" panose="05000000000000000000" pitchFamily="2" charset="2"/>
                  <a:buNone/>
                  <a:defRPr sz="1800" b="1" i="0" kern="1200" cap="all" spc="150" baseline="0">
                    <a:solidFill>
                      <a:schemeClr val="tx2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Wingdings" panose="05000000000000000000" pitchFamily="2" charset="2"/>
                  <a:buNone/>
                  <a:defRPr sz="2000" b="1" kern="1200" spc="150" baseline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Wingdings" panose="05000000000000000000" pitchFamily="2" charset="2"/>
                  <a:buNone/>
                  <a:defRPr sz="1800" b="1" kern="1200" spc="150" baseline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Wingdings" panose="05000000000000000000" pitchFamily="2" charset="2"/>
                  <a:buNone/>
                  <a:defRPr sz="1600" b="1" kern="1200" spc="150" baseline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Wingdings" panose="05000000000000000000" pitchFamily="2" charset="2"/>
                  <a:buNone/>
                  <a:defRPr sz="1600" b="1" kern="1200" spc="150" baseline="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rgbClr val="0070C0"/>
                    </a:solidFill>
                  </a:rPr>
                  <a:t>【</a:t>
                </a:r>
                <a:r>
                  <a:rPr lang="zh-CN" altLang="en-US" sz="2400" dirty="0">
                    <a:solidFill>
                      <a:srgbClr val="0070C0"/>
                    </a:solidFill>
                  </a:rPr>
                  <a:t>学生活动</a:t>
                </a:r>
                <a:r>
                  <a:rPr lang="en-US" altLang="zh-CN" sz="2400" dirty="0">
                    <a:solidFill>
                      <a:srgbClr val="0070C0"/>
                    </a:solidFill>
                  </a:rPr>
                  <a:t>】</a:t>
                </a:r>
                <a:r>
                  <a:rPr lang="zh-CN" altLang="zh-CN" cap="none" dirty="0">
                    <a:solidFill>
                      <a:srgbClr val="0070C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填写下表，</a:t>
                </a:r>
                <a:r>
                  <a:rPr lang="zh-CN" altLang="en-US" cap="none" dirty="0">
                    <a:solidFill>
                      <a:srgbClr val="0070C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尝试</a:t>
                </a:r>
                <a:r>
                  <a:rPr lang="zh-CN" altLang="en-US" dirty="0">
                    <a:solidFill>
                      <a:srgbClr val="0070C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寻求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cap="non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cap="non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cap="non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cap="none" dirty="0">
                    <a:solidFill>
                      <a:srgbClr val="0070C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cap="non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cap="non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cap="non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zh-CN" altLang="en-US" cap="non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cap="non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cap="none" dirty="0">
                    <a:solidFill>
                      <a:srgbClr val="0070C0"/>
                    </a:solidFill>
                    <a:latin typeface="Arial" panose="020B0604020202020204" pitchFamily="34" charset="0"/>
                    <a:cs typeface="宋体" panose="02010600030101010101" pitchFamily="2" charset="-122"/>
                  </a:rPr>
                  <a:t>的关系</a:t>
                </a:r>
                <a:endParaRPr lang="zh-CN" altLang="en-US" cap="none" dirty="0">
                  <a:solidFill>
                    <a:srgbClr val="0070C0"/>
                  </a:solidFill>
                  <a:latin typeface="Arial" panose="020B0604020202020204" pitchFamily="34" charset="0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文本占位符 3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171" y="2467292"/>
                <a:ext cx="7292898" cy="821055"/>
              </a:xfrm>
              <a:prstGeom prst="rect">
                <a:avLst/>
              </a:prstGeom>
              <a:blipFill>
                <a:blip r:embed="rId5"/>
                <a:stretch>
                  <a:fillRect l="-1254"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87135" y="1616504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如果用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表示享用养老金后的第</a:t>
                </a:r>
                <a:r>
                  <a:rPr lang="en-US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</a:t>
                </a:r>
                <a:r>
                  <a:rPr lang="zh-CN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年剩余的养老基金数额，</a:t>
                </a:r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如何计算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呢？</a:t>
                </a:r>
                <a:endParaRPr lang="zh-CN" altLang="zh-CN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35" y="1616504"/>
                <a:ext cx="60960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800" t="-6604" r="-900" b="-12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287135" y="2191955"/>
                <a:ext cx="56614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任务三</a:t>
                </a:r>
                <a14:m>
                  <m:oMath xmlns:m="http://schemas.openxmlformats.org/officeDocument/2006/math">
                    <m:r>
                      <a:rPr lang="zh-CN" alt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宋体" panose="02010600030101010101" pitchFamily="2" charset="-122"/>
                      </a:rPr>
                      <m:t>、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宋体" panose="02010600030101010101" pitchFamily="2" charset="-122"/>
                      </a:rPr>
                      <m:t>寻求</m:t>
                    </m:r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的递推关系</a:t>
                </a:r>
                <a:endParaRPr lang="zh-CN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35" y="2191955"/>
                <a:ext cx="5661422" cy="523220"/>
              </a:xfrm>
              <a:prstGeom prst="rect">
                <a:avLst/>
              </a:prstGeom>
              <a:blipFill>
                <a:blip r:embed="rId7"/>
                <a:stretch>
                  <a:fillRect l="-2153" t="-15294" r="-1507" b="-3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393956" y="3229072"/>
          <a:ext cx="5600701" cy="3378200"/>
        </p:xfrm>
        <a:graphic>
          <a:graphicData uri="http://schemas.openxmlformats.org/drawingml/2006/table">
            <a:tbl>
              <a:tblPr firstRow="1" firstCol="1" bandRow="1"/>
              <a:tblGrid>
                <a:gridCol w="649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提取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利润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结余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2622" y="1487592"/>
            <a:ext cx="5042535" cy="970280"/>
          </a:xfrm>
        </p:spPr>
        <p:txBody>
          <a:bodyPr rtlCol="0">
            <a:no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sym typeface="+mn-ea"/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  <a:sym typeface="+mn-ea"/>
              </a:rPr>
              <a:t>学生展示</a:t>
            </a:r>
            <a:r>
              <a:rPr lang="en-US" altLang="zh-CN" sz="2400" dirty="0">
                <a:solidFill>
                  <a:srgbClr val="0070C0"/>
                </a:solidFill>
                <a:sym typeface="+mn-ea"/>
              </a:rPr>
              <a:t>1】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857" t="2369" r="2091" b="6314"/>
          <a:stretch>
            <a:fillRect/>
          </a:stretch>
        </p:blipFill>
        <p:spPr>
          <a:xfrm>
            <a:off x="418012" y="2324644"/>
            <a:ext cx="5296412" cy="3300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5280" b="1439"/>
          <a:stretch>
            <a:fillRect/>
          </a:stretch>
        </p:blipFill>
        <p:spPr>
          <a:xfrm rot="16200000">
            <a:off x="7359831" y="1289411"/>
            <a:ext cx="3300550" cy="537101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文本占位符 2"/>
          <p:cNvSpPr txBox="1"/>
          <p:nvPr/>
        </p:nvSpPr>
        <p:spPr>
          <a:xfrm>
            <a:off x="7853463" y="1503026"/>
            <a:ext cx="5042535" cy="97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i="0" kern="120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070C0"/>
                </a:solidFill>
                <a:sym typeface="+mn-ea"/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  <a:sym typeface="+mn-ea"/>
              </a:rPr>
              <a:t>学生展示</a:t>
            </a:r>
            <a:r>
              <a:rPr lang="en-US" altLang="zh-CN" sz="2400" dirty="0">
                <a:solidFill>
                  <a:srgbClr val="0070C0"/>
                </a:solidFill>
                <a:sym typeface="+mn-ea"/>
              </a:rPr>
              <a:t>2】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376796" y="5730327"/>
                <a:ext cx="64576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0070C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递推关系：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  <m:r>
                      <a:rPr lang="en-US" altLang="zh-CN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𝟏</m:t>
                    </m:r>
                    <m:r>
                      <a:rPr lang="en-US" altLang="zh-CN" sz="28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.</m:t>
                    </m:r>
                    <m:r>
                      <a:rPr lang="en-US" altLang="zh-CN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𝟎𝟑𝟓</m:t>
                    </m:r>
                    <m:sSub>
                      <m:sSubPr>
                        <m:ctrlPr>
                          <a:rPr lang="zh-CN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zh-CN" alt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  <m:r>
                      <a:rPr lang="zh-C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微软雅黑" panose="020B0503020204020204" pitchFamily="34" charset="-122"/>
                      </a:rPr>
                      <m:t>−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𝟖</m:t>
                    </m:r>
                    <m:d>
                      <m:dPr>
                        <m:ctrlPr>
                          <a:rPr lang="zh-CN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≥</m:t>
                        </m:r>
                        <m:r>
                          <a:rPr lang="en-US" altLang="zh-CN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𝟐</m:t>
                        </m:r>
                      </m:e>
                    </m:d>
                  </m:oMath>
                </a14:m>
                <a:endParaRPr lang="zh-CN" altLang="zh-CN" sz="2800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796" y="5730327"/>
                <a:ext cx="6457665" cy="523220"/>
              </a:xfrm>
              <a:prstGeom prst="rect">
                <a:avLst/>
              </a:prstGeom>
              <a:blipFill>
                <a:blip r:embed="rId5"/>
                <a:stretch>
                  <a:fillRect l="-1983" t="-13953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608033" y="2750017"/>
            <a:ext cx="1091624" cy="2875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614459" y="3471238"/>
            <a:ext cx="92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F0000"/>
                </a:solidFill>
              </a:rPr>
              <a:t>×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7425" y="573267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没缴纳养老金≠没利润</a:t>
            </a:r>
          </a:p>
        </p:txBody>
      </p:sp>
      <p:sp>
        <p:nvSpPr>
          <p:cNvPr id="15" name="矩形 14"/>
          <p:cNvSpPr/>
          <p:nvPr/>
        </p:nvSpPr>
        <p:spPr>
          <a:xfrm>
            <a:off x="7509917" y="3249014"/>
            <a:ext cx="41819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30959" y="2898771"/>
            <a:ext cx="2207005" cy="290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7960963" y="3163284"/>
            <a:ext cx="713878" cy="174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374731" y="3330544"/>
            <a:ext cx="209235" cy="287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10457759" y="3163284"/>
            <a:ext cx="10901" cy="1958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509917" y="3735016"/>
            <a:ext cx="428355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764389" y="3296444"/>
            <a:ext cx="2478377" cy="3219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7960963" y="3560957"/>
            <a:ext cx="747308" cy="2121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264606" y="3735016"/>
            <a:ext cx="309838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10443394" y="3604224"/>
            <a:ext cx="10900" cy="1795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E841B98-1688-4758-AF42-9E21DB098D22}"/>
                  </a:ext>
                </a:extLst>
              </p:cNvPr>
              <p:cNvSpPr/>
              <p:nvPr/>
            </p:nvSpPr>
            <p:spPr>
              <a:xfrm>
                <a:off x="3110134" y="1217199"/>
                <a:ext cx="56614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任务三</a:t>
                </a:r>
                <a14:m>
                  <m:oMath xmlns:m="http://schemas.openxmlformats.org/officeDocument/2006/math">
                    <m:r>
                      <a:rPr lang="zh-CN" alt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宋体" panose="02010600030101010101" pitchFamily="2" charset="-122"/>
                      </a:rPr>
                      <m:t>、</m:t>
                    </m:r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宋体" panose="02010600030101010101" pitchFamily="2" charset="-122"/>
                      </a:rPr>
                      <m:t>寻求</m:t>
                    </m:r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的递推关系</a:t>
                </a:r>
                <a:endParaRPr lang="zh-CN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E841B98-1688-4758-AF42-9E21DB098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134" y="1217199"/>
                <a:ext cx="5661422" cy="523220"/>
              </a:xfrm>
              <a:prstGeom prst="rect">
                <a:avLst/>
              </a:prstGeom>
              <a:blipFill>
                <a:blip r:embed="rId6"/>
                <a:stretch>
                  <a:fillRect l="-2153" t="-15116" r="-1507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9" grpId="0" animBg="1"/>
      <p:bldP spid="23" grpId="0" animBg="1"/>
      <p:bldP spid="24" grpId="0" animBg="1"/>
      <p:bldP spid="27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09800" y="1345866"/>
                <a:ext cx="82330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任务四：由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的递推关系推导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的通项公式</a:t>
                </a:r>
                <a:endParaRPr lang="zh-CN" altLang="zh-CN" sz="28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345866"/>
                <a:ext cx="8233088" cy="523220"/>
              </a:xfrm>
              <a:prstGeom prst="rect">
                <a:avLst/>
              </a:prstGeom>
              <a:blipFill>
                <a:blip r:embed="rId2"/>
                <a:stretch>
                  <a:fillRect l="-1556" t="-15116" r="-741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71552" y="1161743"/>
            <a:ext cx="2818491" cy="570890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029335" y="5609336"/>
            <a:ext cx="2211971" cy="831943"/>
          </a:xfrm>
          <a:prstGeom prst="roundRect">
            <a:avLst/>
          </a:prstGeom>
          <a:solidFill>
            <a:srgbClr val="FE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迭代法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7730704" y="5541462"/>
            <a:ext cx="3039523" cy="967692"/>
          </a:xfrm>
          <a:prstGeom prst="roundRect">
            <a:avLst/>
          </a:prstGeom>
          <a:solidFill>
            <a:srgbClr val="FEE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待定系数法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/>
          <a:srcRect l="3757" r="7548"/>
          <a:stretch>
            <a:fillRect/>
          </a:stretch>
        </p:blipFill>
        <p:spPr>
          <a:xfrm rot="16200000">
            <a:off x="2028386" y="1360144"/>
            <a:ext cx="2820809" cy="5314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文本占位符 2"/>
          <p:cNvSpPr>
            <a:spLocks noGrp="1"/>
          </p:cNvSpPr>
          <p:nvPr>
            <p:ph type="body" idx="1"/>
          </p:nvPr>
        </p:nvSpPr>
        <p:spPr>
          <a:xfrm>
            <a:off x="2029335" y="1666602"/>
            <a:ext cx="5042535" cy="970280"/>
          </a:xfrm>
        </p:spPr>
        <p:txBody>
          <a:bodyPr rtlCol="0">
            <a:no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sym typeface="+mn-ea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学生展示</a:t>
            </a:r>
            <a:r>
              <a:rPr lang="en-US" altLang="zh-CN" sz="2800" dirty="0">
                <a:solidFill>
                  <a:srgbClr val="0070C0"/>
                </a:solidFill>
                <a:sym typeface="+mn-ea"/>
              </a:rPr>
              <a:t>3】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19" name="文本占位符 2"/>
          <p:cNvSpPr txBox="1"/>
          <p:nvPr/>
        </p:nvSpPr>
        <p:spPr>
          <a:xfrm>
            <a:off x="8214823" y="1710870"/>
            <a:ext cx="5042535" cy="97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i="0" kern="120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0070C0"/>
                </a:solidFill>
                <a:sym typeface="+mn-ea"/>
              </a:rPr>
              <a:t>【</a:t>
            </a:r>
            <a:r>
              <a:rPr lang="zh-CN" altLang="en-US" sz="2800" dirty="0">
                <a:solidFill>
                  <a:srgbClr val="0070C0"/>
                </a:solidFill>
                <a:sym typeface="+mn-ea"/>
              </a:rPr>
              <a:t>学生展示</a:t>
            </a:r>
            <a:r>
              <a:rPr lang="en-US" altLang="zh-CN" sz="2800" dirty="0">
                <a:solidFill>
                  <a:srgbClr val="0070C0"/>
                </a:solidFill>
                <a:sym typeface="+mn-ea"/>
              </a:rPr>
              <a:t>4】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build="p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分段探究，建立模型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>
          <a:xfrm>
            <a:off x="661110" y="1327370"/>
            <a:ext cx="5042646" cy="70313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2800" dirty="0"/>
              <a:t>享用阶段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1" y="-92075"/>
            <a:ext cx="142632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1" y="-92075"/>
            <a:ext cx="142632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8"/>
          <p:cNvSpPr>
            <a:spLocks noGrp="1"/>
          </p:cNvSpPr>
          <p:nvPr>
            <p:ph sz="quarter" idx="16"/>
          </p:nvPr>
        </p:nvSpPr>
        <p:spPr>
          <a:xfrm>
            <a:off x="418465" y="2030095"/>
            <a:ext cx="5702300" cy="3093720"/>
          </a:xfrm>
        </p:spPr>
        <p:txBody>
          <a:bodyPr/>
          <a:lstStyle/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年限：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退休至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寿终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享用方式：</a:t>
            </a:r>
            <a:r>
              <a:rPr lang="zh-CN" altLang="en-US" sz="2000" b="1">
                <a:sym typeface="+mn-ea"/>
              </a:rPr>
              <a:t>每年固定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领取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000" b="1">
                <a:sym typeface="+mn-ea"/>
              </a:rPr>
              <a:t>万元</a:t>
            </a:r>
            <a:endParaRPr lang="zh-CN" altLang="en-US" sz="2000" b="1"/>
          </a:p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增值方式：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剩余的基金</a:t>
            </a:r>
            <a:r>
              <a:rPr lang="zh-CN" altLang="en-US" sz="2000" b="1">
                <a:sym typeface="+mn-ea"/>
              </a:rPr>
              <a:t>以银行储蓄的复利形式，年利率为3.5%</a:t>
            </a:r>
            <a:endParaRPr lang="zh-CN" altLang="en-US" sz="2000" b="1"/>
          </a:p>
          <a:p>
            <a:endParaRPr lang="zh-CN" altLang="en-US" sz="2000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355" y="4307205"/>
            <a:ext cx="3244215" cy="2359660"/>
          </a:xfrm>
          <a:prstGeom prst="rect">
            <a:avLst/>
          </a:prstGeom>
          <a:effectLst>
            <a:softEdge rad="1270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76015" y="2567840"/>
                <a:ext cx="6096000" cy="28330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1.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rPr>
                      <m:t> </m:t>
                    </m:r>
                    <m:sSub>
                      <m:sSubPr>
                        <m:ctrlPr>
                          <a:rPr lang="zh-CN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𝒃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𝒏</m:t>
                        </m:r>
                        <m:r>
                          <a:rPr lang="zh-CN" altLang="en-US" sz="28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800" b="1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宋体" panose="0201060003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的递推关系：</a:t>
                </a:r>
                <a:endParaRPr lang="en-US" altLang="zh-CN" sz="28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</m:sub>
                      </m:sSub>
                      <m:r>
                        <a:rPr lang="en-US" altLang="zh-C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=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𝟏</m:t>
                      </m:r>
                      <m:r>
                        <a:rPr lang="en-US" altLang="zh-CN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𝟎𝟑𝟓</m:t>
                      </m:r>
                      <m:sSub>
                        <m:sSubPr>
                          <m:ctrlPr>
                            <a:rPr lang="zh-CN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</m:sub>
                      </m:sSub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m:t>−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𝟖</m:t>
                      </m:r>
                      <m:d>
                        <m:dPr>
                          <m:ctrlPr>
                            <a:rPr lang="zh-CN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≥</m:t>
                          </m:r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2. </a:t>
                </a:r>
                <a:r>
                  <a:rPr lang="zh-CN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通项公式为</a:t>
                </a:r>
                <a:endParaRPr lang="en-US" altLang="zh-CN" sz="28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宋体" panose="02010600030101010101" pitchFamily="2" charset="-122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宋体" panose="02010600030101010101" pitchFamily="2" charset="-122"/>
                                </a:rPr>
                              </m:ctrlPr>
                            </m:eqArrPr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宋体" panose="02010600030101010101" pitchFamily="2" charset="-12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宋体" panose="02010600030101010101" pitchFamily="2" charset="-122"/>
                                </a:rPr>
                                <m:t>𝒃</m:t>
                              </m:r>
                            </m:e>
                          </m:eqArr>
                        </m:e>
                        <m:sub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</m:sub>
                      </m:sSub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≈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𝟐𝟐𝟖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𝟓𝟕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−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𝟗𝟗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.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𝟓𝟏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m:t>×</m:t>
                      </m:r>
                      <m:sSup>
                        <m:sSupPr>
                          <m:ctrlPr>
                            <a:rPr lang="zh-CN" altLang="zh-CN" sz="28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𝟏</m:t>
                          </m:r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.</m:t>
                          </m:r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𝟎𝟑𝟓</m:t>
                          </m:r>
                        </m:e>
                        <m:sup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zh-CN" altLang="zh-CN" sz="2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015" y="2567840"/>
                <a:ext cx="6096000" cy="2833020"/>
              </a:xfrm>
              <a:prstGeom prst="rect">
                <a:avLst/>
              </a:prstGeom>
              <a:blipFill rotWithShape="1">
                <a:blip r:embed="rId5"/>
                <a:stretch>
                  <a:fillRect l="-2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3" name="文本占位符 3"/>
          <p:cNvSpPr txBox="1"/>
          <p:nvPr/>
        </p:nvSpPr>
        <p:spPr>
          <a:xfrm>
            <a:off x="6285132" y="1256579"/>
            <a:ext cx="5042535" cy="82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i="0" kern="120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研究结论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/>
        </p:nvSpPr>
        <p:spPr>
          <a:xfrm>
            <a:off x="993775" y="3570605"/>
            <a:ext cx="5886450" cy="81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4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创设情境，</a:t>
            </a:r>
            <a:r>
              <a:rPr lang="zh-CN" altLang="en-US" sz="4800" dirty="0"/>
              <a:t>提出问题</a:t>
            </a:r>
            <a:endParaRPr lang="en-US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/>
        </p:nvSpPr>
        <p:spPr>
          <a:xfrm>
            <a:off x="993775" y="3570605"/>
            <a:ext cx="5886450" cy="81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4800" dirty="0">
                <a:sym typeface="+mn-ea"/>
              </a:rPr>
              <a:t>整合呈现，问题求解</a:t>
            </a:r>
            <a:endParaRPr lang="en-US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rtlCol="0"/>
          <a:lstStyle/>
          <a:p>
            <a:r>
              <a:rPr lang="zh-CN" altLang="en-US" dirty="0"/>
              <a:t>整合</a:t>
            </a:r>
            <a:r>
              <a:rPr lang="zh-CN" altLang="en-US"/>
              <a:t>研究，问题求解</a:t>
            </a:r>
            <a:endParaRPr lang="zh-CN" altLang="en-US" dirty="0"/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640798"/>
              </p:ext>
            </p:extLst>
          </p:nvPr>
        </p:nvGraphicFramePr>
        <p:xfrm>
          <a:off x="3586163" y="497093"/>
          <a:ext cx="64293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Worksheet" showAsIcon="1" r:id="rId3" imgW="380740" imgH="828571" progId="Excel.Sheet.12">
                  <p:embed/>
                </p:oleObj>
              </mc:Choice>
              <mc:Fallback>
                <p:oleObj name="Worksheet" showAsIcon="1" r:id="rId3" imgW="380740" imgH="828571" progId="Excel.Sheet.12">
                  <p:embed/>
                  <p:pic>
                    <p:nvPicPr>
                      <p:cNvPr id="0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6163" y="497093"/>
                        <a:ext cx="642937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r="18889" b="58958"/>
          <a:stretch>
            <a:fillRect/>
          </a:stretch>
        </p:blipFill>
        <p:spPr>
          <a:xfrm>
            <a:off x="441797" y="1655090"/>
            <a:ext cx="5622272" cy="2730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251" y="3429000"/>
            <a:ext cx="4748349" cy="293430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2" name="圆角矩形标注 11"/>
          <p:cNvSpPr/>
          <p:nvPr/>
        </p:nvSpPr>
        <p:spPr>
          <a:xfrm>
            <a:off x="6669767" y="1471439"/>
            <a:ext cx="3759200" cy="1172845"/>
          </a:xfrm>
          <a:prstGeom prst="wedgeRoundRectCallout">
            <a:avLst>
              <a:gd name="adj1" fmla="val -59897"/>
              <a:gd name="adj2" fmla="val 31104"/>
              <a:gd name="adj3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b="1" dirty="0">
                <a:solidFill>
                  <a:schemeClr val="tx2"/>
                </a:solidFill>
                <a:ea typeface="宋体" panose="02010600030101010101" pitchFamily="2" charset="-122"/>
                <a:sym typeface="+mn-ea"/>
              </a:rPr>
              <a:t>综合两个阶段，应用excel操作，完成如下表格：</a:t>
            </a:r>
            <a:endParaRPr lang="zh-CN" altLang="en-US" b="1" dirty="0">
              <a:solidFill>
                <a:schemeClr val="tx2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3" name="圆角矩形标注 9"/>
          <p:cNvSpPr/>
          <p:nvPr/>
        </p:nvSpPr>
        <p:spPr>
          <a:xfrm>
            <a:off x="2044519" y="4890362"/>
            <a:ext cx="4019550" cy="1342390"/>
          </a:xfrm>
          <a:prstGeom prst="wedgeRoundRectCallout">
            <a:avLst>
              <a:gd name="adj1" fmla="val 58202"/>
              <a:gd name="adj2" fmla="val -33457"/>
              <a:gd name="adj3" fmla="val 16667"/>
            </a:avLst>
          </a:prstGeom>
          <a:solidFill>
            <a:srgbClr val="F0C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tx2"/>
                </a:solidFill>
              </a:rPr>
              <a:t>应用excel操作，将上述表格转化出散点图，连接散点形成曲线。</a:t>
            </a:r>
          </a:p>
        </p:txBody>
      </p:sp>
      <p:sp>
        <p:nvSpPr>
          <p:cNvPr id="14" name="文本占位符 3">
            <a:extLst>
              <a:ext uri="{FF2B5EF4-FFF2-40B4-BE49-F238E27FC236}">
                <a16:creationId xmlns:a16="http://schemas.microsoft.com/office/drawing/2014/main" id="{F92BDDBE-B20B-425D-A21E-239D193D8E03}"/>
              </a:ext>
            </a:extLst>
          </p:cNvPr>
          <p:cNvSpPr txBox="1">
            <a:spLocks/>
          </p:cNvSpPr>
          <p:nvPr/>
        </p:nvSpPr>
        <p:spPr>
          <a:xfrm>
            <a:off x="4054294" y="322924"/>
            <a:ext cx="5042535" cy="82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i="0" kern="1200" cap="all" spc="15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070C0"/>
                </a:solidFill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</a:rPr>
              <a:t>学生活动</a:t>
            </a:r>
            <a:r>
              <a:rPr lang="en-US" altLang="zh-CN" sz="2400" dirty="0">
                <a:solidFill>
                  <a:srgbClr val="0070C0"/>
                </a:solidFill>
              </a:rPr>
              <a:t>】</a:t>
            </a:r>
            <a:r>
              <a:rPr lang="zh-CN" altLang="zh-CN" sz="2400" dirty="0">
                <a:ea typeface="宋体" panose="02010600030101010101" pitchFamily="2" charset="-122"/>
                <a:sym typeface="+mn-ea"/>
              </a:rPr>
              <a:t> excel操作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实践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整合研究，问题求解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01745" y="48323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showAsIcon="1" r:id="rId4" imgW="971550" imgH="666750" progId="Excel.Sheet.12">
                  <p:embed/>
                </p:oleObj>
              </mc:Choice>
              <mc:Fallback>
                <p:oleObj showAsIcon="1" r:id="rId4" imgW="971550" imgH="666750" progId="Excel.Shee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1745" y="48323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55" y="1846580"/>
            <a:ext cx="6833235" cy="4074795"/>
          </a:xfrm>
          <a:prstGeom prst="rect">
            <a:avLst/>
          </a:prstGeom>
        </p:spPr>
      </p:pic>
      <p:sp>
        <p:nvSpPr>
          <p:cNvPr id="124" name="文本框 123"/>
          <p:cNvSpPr txBox="1"/>
          <p:nvPr/>
        </p:nvSpPr>
        <p:spPr>
          <a:xfrm>
            <a:off x="7352030" y="1149985"/>
            <a:ext cx="46062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2400" b="1" dirty="0">
              <a:ea typeface="宋体" panose="02010600030101010101" pitchFamily="2" charset="-122"/>
            </a:endParaRPr>
          </a:p>
          <a:p>
            <a:pPr indent="0"/>
            <a:r>
              <a:rPr lang="en-US" sz="2400" b="1" dirty="0">
                <a:ea typeface="宋体" panose="02010600030101010101" pitchFamily="2" charset="-122"/>
              </a:rPr>
              <a:t>1</a:t>
            </a:r>
            <a:r>
              <a:rPr sz="2400" b="1" dirty="0">
                <a:ea typeface="宋体" panose="02010600030101010101" pitchFamily="2" charset="-122"/>
              </a:rPr>
              <a:t>.如何解读excel散点图中“保有数额”绿色曲线在横轴上方，下方及与横轴相交的情况？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9910" y="1478280"/>
            <a:ext cx="29413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>
                <a:ea typeface="宋体" panose="02010600030101010101" pitchFamily="2" charset="-122"/>
                <a:sym typeface="+mn-ea"/>
              </a:rPr>
              <a:t>观察图表，思考以下问题：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26020" y="2950845"/>
            <a:ext cx="4432300" cy="2861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000" b="0" dirty="0">
                <a:ea typeface="宋体" panose="02010600030101010101" pitchFamily="2" charset="-122"/>
              </a:rPr>
              <a:t>答：</a:t>
            </a:r>
            <a:r>
              <a:rPr lang="zh-CN" sz="2000" dirty="0">
                <a:ea typeface="宋体" panose="02010600030101010101" pitchFamily="2" charset="-122"/>
              </a:rPr>
              <a:t>绿色曲线在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横轴上方</a:t>
            </a:r>
            <a:r>
              <a:rPr lang="zh-CN" sz="2000" dirty="0">
                <a:ea typeface="宋体" panose="02010600030101010101" pitchFamily="2" charset="-122"/>
              </a:rPr>
              <a:t>表示基金账户中还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有钱</a:t>
            </a:r>
            <a:r>
              <a:rPr lang="zh-CN" sz="2000" dirty="0">
                <a:ea typeface="宋体" panose="02010600030101010101" pitchFamily="2" charset="-122"/>
              </a:rPr>
              <a:t>，在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横轴下方</a:t>
            </a:r>
            <a:r>
              <a:rPr lang="zh-CN" sz="2000" dirty="0">
                <a:ea typeface="宋体" panose="02010600030101010101" pitchFamily="2" charset="-122"/>
              </a:rPr>
              <a:t>表示没退休时缴存的养老金及其产生的利息已经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取尽</a:t>
            </a:r>
            <a:r>
              <a:rPr lang="zh-CN" sz="2000" dirty="0">
                <a:ea typeface="宋体" panose="02010600030101010101" pitchFamily="2" charset="-122"/>
              </a:rPr>
              <a:t>；与横轴相交的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交点设为P</a:t>
            </a:r>
            <a:r>
              <a:rPr lang="zh-CN" sz="2000" dirty="0">
                <a:ea typeface="宋体" panose="02010600030101010101" pitchFamily="2" charset="-122"/>
              </a:rPr>
              <a:t>，离P横坐标最近并比其大的整数，表示基金账户中的钱被取尽的年份。</a:t>
            </a:r>
            <a:endParaRPr lang="zh-CN" altLang="en-US" sz="2000" b="0" dirty="0"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6150" y="2480945"/>
            <a:ext cx="4759325" cy="20891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账户中有钱</a:t>
            </a:r>
          </a:p>
        </p:txBody>
      </p:sp>
      <p:sp>
        <p:nvSpPr>
          <p:cNvPr id="17" name="矩形 16"/>
          <p:cNvSpPr/>
          <p:nvPr/>
        </p:nvSpPr>
        <p:spPr>
          <a:xfrm>
            <a:off x="5766435" y="4617720"/>
            <a:ext cx="497840" cy="1105535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没钱</a:t>
            </a:r>
          </a:p>
        </p:txBody>
      </p:sp>
      <p:sp>
        <p:nvSpPr>
          <p:cNvPr id="8" name="椭圆 7"/>
          <p:cNvSpPr/>
          <p:nvPr/>
        </p:nvSpPr>
        <p:spPr>
          <a:xfrm>
            <a:off x="5657215" y="4594225"/>
            <a:ext cx="108585" cy="108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630" y="2796540"/>
            <a:ext cx="1431925" cy="145732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802630" y="3500755"/>
            <a:ext cx="1431290" cy="3765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765800" y="3877310"/>
            <a:ext cx="317500" cy="6927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353050" y="4706620"/>
            <a:ext cx="521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8" grpId="0" animBg="1"/>
      <p:bldP spid="8" grpId="1" animBg="1"/>
      <p:bldP spid="18" grpId="0" animBg="1"/>
      <p:bldP spid="18" grpId="1" animBg="1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整合研究，问题求解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34444"/>
              </p:ext>
            </p:extLst>
          </p:nvPr>
        </p:nvGraphicFramePr>
        <p:xfrm>
          <a:off x="4097338" y="401638"/>
          <a:ext cx="381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Worksheet" showAsIcon="1" r:id="rId4" imgW="380740" imgH="828571" progId="Excel.Sheet.12">
                  <p:embed/>
                </p:oleObj>
              </mc:Choice>
              <mc:Fallback>
                <p:oleObj name="Worksheet" showAsIcon="1" r:id="rId4" imgW="380740" imgH="828571" progId="Excel.Shee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7338" y="401638"/>
                        <a:ext cx="3810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55" y="1846580"/>
            <a:ext cx="6833235" cy="4074795"/>
          </a:xfrm>
          <a:prstGeom prst="rect">
            <a:avLst/>
          </a:prstGeom>
        </p:spPr>
      </p:pic>
      <p:sp>
        <p:nvSpPr>
          <p:cNvPr id="124" name="文本框 123"/>
          <p:cNvSpPr txBox="1"/>
          <p:nvPr/>
        </p:nvSpPr>
        <p:spPr>
          <a:xfrm>
            <a:off x="7352030" y="1149985"/>
            <a:ext cx="46062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2400" b="1" dirty="0">
              <a:ea typeface="宋体" panose="02010600030101010101" pitchFamily="2" charset="-122"/>
            </a:endParaRPr>
          </a:p>
          <a:p>
            <a:pPr indent="0"/>
            <a:r>
              <a:rPr lang="en-US" sz="2400" b="1" dirty="0">
                <a:ea typeface="宋体" panose="02010600030101010101" pitchFamily="2" charset="-122"/>
              </a:rPr>
              <a:t>2</a:t>
            </a:r>
            <a:r>
              <a:rPr sz="2400" b="1" dirty="0">
                <a:ea typeface="宋体" panose="02010600030101010101" pitchFamily="2" charset="-122"/>
              </a:rPr>
              <a:t>.若从25岁工作起开始缴纳养老金，按我国平均寿命76岁计算，缴纳的养老金能否全部享用呢？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9910" y="1478280"/>
            <a:ext cx="29413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>
                <a:ea typeface="宋体" panose="02010600030101010101" pitchFamily="2" charset="-122"/>
                <a:sym typeface="+mn-ea"/>
              </a:rPr>
              <a:t>观察图表，思考以下问题：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370445" y="2950845"/>
            <a:ext cx="4587875" cy="2796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000" dirty="0">
                <a:ea typeface="宋体" panose="02010600030101010101" pitchFamily="2" charset="-122"/>
              </a:rPr>
              <a:t>答：若25岁算起，到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76岁时</a:t>
            </a:r>
            <a:r>
              <a:rPr lang="zh-CN" sz="2000" dirty="0">
                <a:ea typeface="宋体" panose="02010600030101010101" pitchFamily="2" charset="-122"/>
              </a:rPr>
              <a:t>，为</a:t>
            </a:r>
            <a:r>
              <a:rPr lang="zh-CN" sz="2000" b="1" dirty="0">
                <a:ea typeface="宋体" panose="02010600030101010101" pitchFamily="2" charset="-122"/>
              </a:rPr>
              <a:t>第51年</a:t>
            </a:r>
            <a:r>
              <a:rPr lang="zh-CN" sz="2000" dirty="0">
                <a:ea typeface="宋体" panose="02010600030101010101" pitchFamily="2" charset="-122"/>
              </a:rPr>
              <a:t>，查表格可知：对应基金账户保有金额为23.63万元，即缴纳的养老金及其产生的利息还剩余23.63万元未能提取，可以理解为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未能全部享用</a:t>
            </a:r>
            <a:r>
              <a:rPr lang="zh-CN" sz="2000" dirty="0">
                <a:ea typeface="宋体" panose="02010600030101010101" pitchFamily="2" charset="-122"/>
              </a:rPr>
              <a:t>，若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要全部享用</a:t>
            </a:r>
            <a:r>
              <a:rPr lang="zh-CN" sz="2000" dirty="0">
                <a:ea typeface="宋体" panose="02010600030101010101" pitchFamily="2" charset="-122"/>
              </a:rPr>
              <a:t>要到第55年，即</a:t>
            </a:r>
            <a:r>
              <a:rPr 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活到81岁</a:t>
            </a:r>
            <a:r>
              <a:rPr lang="zh-CN" sz="2000" dirty="0"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946150" y="2480945"/>
            <a:ext cx="4759325" cy="20891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账户中有钱</a:t>
            </a:r>
          </a:p>
        </p:txBody>
      </p:sp>
      <p:sp>
        <p:nvSpPr>
          <p:cNvPr id="17" name="矩形 16"/>
          <p:cNvSpPr/>
          <p:nvPr/>
        </p:nvSpPr>
        <p:spPr>
          <a:xfrm>
            <a:off x="5766435" y="4706620"/>
            <a:ext cx="497840" cy="1105535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没钱</a:t>
            </a:r>
          </a:p>
        </p:txBody>
      </p:sp>
      <p:sp>
        <p:nvSpPr>
          <p:cNvPr id="8" name="椭圆 7"/>
          <p:cNvSpPr/>
          <p:nvPr/>
        </p:nvSpPr>
        <p:spPr>
          <a:xfrm>
            <a:off x="5657215" y="4594225"/>
            <a:ext cx="108585" cy="108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2630" y="2796540"/>
            <a:ext cx="1431925" cy="145732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802630" y="3500755"/>
            <a:ext cx="1431290" cy="3765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765800" y="3877310"/>
            <a:ext cx="317500" cy="6927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353050" y="4706620"/>
            <a:ext cx="521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" name="矩形 1"/>
          <p:cNvSpPr/>
          <p:nvPr/>
        </p:nvSpPr>
        <p:spPr>
          <a:xfrm>
            <a:off x="5803265" y="2950845"/>
            <a:ext cx="1431290" cy="2190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8" grpId="1" animBg="1"/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整合研究，问题求解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01745" y="48323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showAsIcon="1" r:id="rId4" imgW="971550" imgH="666750" progId="Excel.Sheet.12">
                  <p:embed/>
                </p:oleObj>
              </mc:Choice>
              <mc:Fallback>
                <p:oleObj showAsIcon="1" r:id="rId4" imgW="971550" imgH="666750" progId="Excel.Sheet.12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01745" y="48323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" y="1846580"/>
            <a:ext cx="2759710" cy="1645920"/>
          </a:xfrm>
          <a:prstGeom prst="rect">
            <a:avLst/>
          </a:prstGeom>
        </p:spPr>
      </p:pic>
      <p:sp>
        <p:nvSpPr>
          <p:cNvPr id="124" name="文本框 123"/>
          <p:cNvSpPr txBox="1"/>
          <p:nvPr/>
        </p:nvSpPr>
        <p:spPr>
          <a:xfrm>
            <a:off x="7439025" y="1651000"/>
            <a:ext cx="46062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 dirty="0">
                <a:ea typeface="宋体" panose="02010600030101010101" pitchFamily="2" charset="-122"/>
              </a:rPr>
              <a:t>3.你觉得这个模型及数据还有没需要修正的地方？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9910" y="1478280"/>
            <a:ext cx="29413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>
                <a:ea typeface="宋体" panose="02010600030101010101" pitchFamily="2" charset="-122"/>
                <a:sym typeface="+mn-ea"/>
              </a:rPr>
              <a:t>观察图表，思考以下问题：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39025" y="2735580"/>
            <a:ext cx="4432300" cy="3322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000">
                <a:ea typeface="宋体" panose="02010600030101010101" pitchFamily="2" charset="-122"/>
              </a:rPr>
              <a:t>答：由养老金政策可知，享用养老金的年限并不固定，以寿终为止，若基金账户保有的金额已取尽，但只要未寿终，公民仍可每年领取由国家给予的8万养老金，故第55年后的年份，基金账户保有金额应为0，修正后示图如右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950" y="3492500"/>
            <a:ext cx="5459095" cy="307213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452370" y="2950845"/>
            <a:ext cx="534670" cy="54165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529580" y="5567680"/>
            <a:ext cx="789305" cy="79946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曲线连接符 11"/>
          <p:cNvCxnSpPr>
            <a:endCxn id="11" idx="0"/>
          </p:cNvCxnSpPr>
          <p:nvPr/>
        </p:nvCxnSpPr>
        <p:spPr>
          <a:xfrm>
            <a:off x="3023235" y="3226435"/>
            <a:ext cx="2901315" cy="2341245"/>
          </a:xfrm>
          <a:prstGeom prst="curvedConnector2">
            <a:avLst/>
          </a:prstGeom>
          <a:ln w="539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/>
        </p:nvSpPr>
        <p:spPr>
          <a:xfrm>
            <a:off x="993775" y="3570605"/>
            <a:ext cx="5886450" cy="81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4800" dirty="0">
                <a:sym typeface="+mn-ea"/>
              </a:rPr>
              <a:t>模型泛化，扩展应用</a:t>
            </a:r>
            <a:endParaRPr lang="en-US" sz="4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模型泛化，扩展应用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4758574" y="1224385"/>
            <a:ext cx="3883621" cy="787135"/>
          </a:xfrm>
        </p:spPr>
        <p:txBody>
          <a:bodyPr>
            <a:normAutofit/>
          </a:bodyPr>
          <a:lstStyle/>
          <a:p>
            <a:r>
              <a:rPr lang="zh-CN" altLang="zh-CN" sz="2800" b="1" dirty="0"/>
              <a:t>模型</a:t>
            </a:r>
            <a:r>
              <a:rPr lang="zh-CN" altLang="en-US" sz="2800" b="1" dirty="0"/>
              <a:t>泛化</a:t>
            </a:r>
            <a:r>
              <a:rPr lang="zh-CN" altLang="zh-CN" sz="2800" b="1" dirty="0"/>
              <a:t>探究</a:t>
            </a:r>
            <a:endParaRPr lang="zh-CN" altLang="en-US" sz="28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55466" y="2323949"/>
          <a:ext cx="9672331" cy="1709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0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缴纳阶段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享用阶段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>
                          <a:effectLst/>
                        </a:rPr>
                        <a:t>递推关系</a:t>
                      </a:r>
                      <a:endParaRPr lang="zh-CN" sz="20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L="68580" marR="68580" marT="0" marB="0">
                    <a:blipFill>
                      <a:blip r:embed="rId3"/>
                      <a:stretch>
                        <a:fillRect l="-35111" t="-80000" r="-100889" b="-117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L="68580" marR="68580" marT="0" marB="0">
                    <a:blipFill>
                      <a:blip r:embed="rId3"/>
                      <a:stretch>
                        <a:fillRect l="-134712" t="-80000" r="-591" b="-117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通项公式</a:t>
                      </a:r>
                      <a:endParaRPr lang="zh-CN" sz="20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L="68580" marR="68580" marT="0" marB="0">
                    <a:blipFill>
                      <a:blip r:embed="rId3"/>
                      <a:stretch>
                        <a:fillRect l="-35111" t="-156522" r="-100889" b="-173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L="68580" marR="68580" marT="0" marB="0">
                    <a:blipFill>
                      <a:blip r:embed="rId3"/>
                      <a:stretch>
                        <a:fillRect l="-134712" t="-156522" r="-591" b="-173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32988" y="4417145"/>
            <a:ext cx="10519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总结养老金问题的建模过程，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我们可以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得出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一般化的类似养老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金问题的数学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吗？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模型泛化，扩展应用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4932497" y="1478783"/>
            <a:ext cx="2268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FF0000"/>
                </a:solidFill>
              </a:rPr>
              <a:t>递推关系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67611" y="20284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dirty="0"/>
              <a:t>缴纳阶段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98348" y="207584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dirty="0"/>
              <a:t>享用阶段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39279" y="2669901"/>
                <a:ext cx="44260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𝟎𝟑𝟓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79" y="2669901"/>
                <a:ext cx="442608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156195" y="2627779"/>
                <a:ext cx="4121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𝟎𝟑𝟓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95" y="2627779"/>
                <a:ext cx="412151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2219826" y="2566593"/>
            <a:ext cx="862148" cy="5649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070349" y="2566592"/>
            <a:ext cx="518208" cy="564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044376" y="2561755"/>
            <a:ext cx="862148" cy="5649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559761" y="2562620"/>
            <a:ext cx="530266" cy="564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箭头连接符 16"/>
          <p:cNvCxnSpPr>
            <a:stCxn id="12" idx="2"/>
          </p:cNvCxnSpPr>
          <p:nvPr/>
        </p:nvCxnSpPr>
        <p:spPr>
          <a:xfrm>
            <a:off x="2650900" y="3131566"/>
            <a:ext cx="1247479" cy="72857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4705214" y="3210144"/>
            <a:ext cx="2724365" cy="64999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368354" y="3239117"/>
            <a:ext cx="3020248" cy="621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2"/>
          </p:cNvCxnSpPr>
          <p:nvPr/>
        </p:nvCxnSpPr>
        <p:spPr>
          <a:xfrm flipH="1">
            <a:off x="7906524" y="3127593"/>
            <a:ext cx="918370" cy="653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407320" y="4122628"/>
            <a:ext cx="1451707" cy="117670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6211791" y="4208371"/>
            <a:ext cx="1263659" cy="1067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对话气泡: 圆角矩形 37"/>
              <p:cNvSpPr/>
              <p:nvPr/>
            </p:nvSpPr>
            <p:spPr>
              <a:xfrm>
                <a:off x="353956" y="3799403"/>
                <a:ext cx="3113221" cy="1576438"/>
              </a:xfrm>
              <a:prstGeom prst="wedgeRoundRectCallout">
                <a:avLst>
                  <a:gd name="adj1" fmla="val 69608"/>
                  <a:gd name="adj2" fmla="val -43013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</a:rPr>
                  <a:t>1+P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P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为</a:t>
                </a:r>
                <a:r>
                  <a:rPr lang="zh-CN" altLang="zh-CN" sz="2400" dirty="0">
                    <a:solidFill>
                      <a:schemeClr val="tx1"/>
                    </a:solidFill>
                  </a:rPr>
                  <a:t>增长率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（</a:t>
                </a:r>
                <a:r>
                  <a:rPr lang="zh-CN" altLang="zh-CN" sz="2400" dirty="0">
                    <a:solidFill>
                      <a:schemeClr val="tx1"/>
                    </a:solidFill>
                  </a:rPr>
                  <a:t>衰减率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）</a:t>
                </a:r>
              </a:p>
            </p:txBody>
          </p:sp>
        </mc:Choice>
        <mc:Fallback xmlns="">
          <p:sp>
            <p:nvSpPr>
              <p:cNvPr id="38" name="对话气泡: 圆角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6" y="3799403"/>
                <a:ext cx="3113221" cy="1576438"/>
              </a:xfrm>
              <a:prstGeom prst="wedgeRoundRectCallout">
                <a:avLst>
                  <a:gd name="adj1" fmla="val 69608"/>
                  <a:gd name="adj2" fmla="val -43013"/>
                  <a:gd name="adj3" fmla="val 16667"/>
                </a:avLst>
              </a:prstGeom>
              <a:blipFill rotWithShape="1">
                <a:blip r:embed="rId4"/>
                <a:stretch>
                  <a:fillRect l="-2273" b="-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9" name="对话气泡: 圆角矩形 38"/>
          <p:cNvSpPr/>
          <p:nvPr/>
        </p:nvSpPr>
        <p:spPr>
          <a:xfrm>
            <a:off x="8559761" y="3694490"/>
            <a:ext cx="3113221" cy="1576438"/>
          </a:xfrm>
          <a:prstGeom prst="wedgeRoundRectCallout">
            <a:avLst>
              <a:gd name="adj1" fmla="val -69417"/>
              <a:gd name="adj2" fmla="val -35279"/>
              <a:gd name="adj3" fmla="val 16667"/>
            </a:avLst>
          </a:prstGeom>
          <a:solidFill>
            <a:srgbClr val="FFE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每期固定的增加量或减少量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3546102" y="5193843"/>
                <a:ext cx="566360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4000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4000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4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sSub>
                        <m:sSubPr>
                          <m:ctrlPr>
                            <a:rPr lang="zh-CN" altLang="en-US" sz="4000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zh-CN" altLang="en-US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4000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4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zh-CN" altLang="en-US" sz="4000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en-US" sz="4000" dirty="0">
                  <a:solidFill>
                    <a:srgbClr val="231B23"/>
                  </a:solidFill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02" y="5193843"/>
                <a:ext cx="5663602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4004312" y="3439317"/>
                <a:ext cx="72808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12" y="3439317"/>
                <a:ext cx="728084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7330294" y="3491222"/>
                <a:ext cx="7200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94" y="3491222"/>
                <a:ext cx="720069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399154" y="1401838"/>
                <a:ext cx="2648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dk1"/>
                    </a:solidFill>
                  </a:rPr>
                  <a:t>为第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solidFill>
                      <a:schemeClr val="dk1"/>
                    </a:solidFill>
                  </a:rPr>
                  <a:t>期账户保有金额</a:t>
                </a: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4" y="1401838"/>
                <a:ext cx="264886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11475" r="-1609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50" grpId="0" animBg="1"/>
      <p:bldP spid="51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模型泛化，扩展应用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4932497" y="1388480"/>
            <a:ext cx="2268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通项公式</a:t>
            </a:r>
          </a:p>
        </p:txBody>
      </p:sp>
      <p:sp>
        <p:nvSpPr>
          <p:cNvPr id="8" name="矩形 7"/>
          <p:cNvSpPr/>
          <p:nvPr/>
        </p:nvSpPr>
        <p:spPr>
          <a:xfrm>
            <a:off x="2882668" y="185741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b="1" dirty="0"/>
              <a:t>缴纳阶段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74093" y="194597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b="1" dirty="0"/>
              <a:t>享用阶段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45979" y="2392006"/>
                <a:ext cx="4357355" cy="1161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sSup>
                        <m:s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∙1.035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79" y="2392006"/>
                <a:ext cx="4357355" cy="11610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78478" y="2627779"/>
                <a:ext cx="48835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𝟓𝟏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400" i="1" kern="1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𝟎𝟑𝟓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altLang="zh-CN" sz="2400" kern="1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𝟐𝟐𝟖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𝟓𝟕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78" y="2627779"/>
                <a:ext cx="488351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2219826" y="2392006"/>
            <a:ext cx="662842" cy="8181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028861" y="2372238"/>
            <a:ext cx="903636" cy="818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762860" y="2571434"/>
            <a:ext cx="1107996" cy="5649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562373" y="2571433"/>
            <a:ext cx="1107995" cy="564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箭头连接符 16"/>
          <p:cNvCxnSpPr>
            <a:stCxn id="12" idx="2"/>
          </p:cNvCxnSpPr>
          <p:nvPr/>
        </p:nvCxnSpPr>
        <p:spPr>
          <a:xfrm>
            <a:off x="2551247" y="3210143"/>
            <a:ext cx="1347132" cy="64999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4705214" y="3210144"/>
            <a:ext cx="2724365" cy="64999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368354" y="3239117"/>
            <a:ext cx="3020248" cy="621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2"/>
          </p:cNvCxnSpPr>
          <p:nvPr/>
        </p:nvCxnSpPr>
        <p:spPr>
          <a:xfrm flipH="1">
            <a:off x="8107064" y="3136406"/>
            <a:ext cx="2009307" cy="7395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405204" y="4122628"/>
            <a:ext cx="1473274" cy="78603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6091632" y="4126042"/>
            <a:ext cx="1369719" cy="7366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对话气泡: 圆角矩形 37"/>
              <p:cNvSpPr/>
              <p:nvPr/>
            </p:nvSpPr>
            <p:spPr>
              <a:xfrm>
                <a:off x="1360165" y="4013657"/>
                <a:ext cx="2194648" cy="1002480"/>
              </a:xfrm>
              <a:prstGeom prst="wedgeRoundRectCallout">
                <a:avLst>
                  <a:gd name="adj1" fmla="val 69608"/>
                  <a:gd name="adj2" fmla="val -43013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如何</m:t>
                    </m:r>
                  </m:oMath>
                </a14:m>
                <a:r>
                  <a:rPr lang="zh-CN" altLang="en-US" sz="2400" i="1" dirty="0">
                    <a:solidFill>
                      <a:schemeClr val="tx1"/>
                    </a:solidFill>
                  </a:rPr>
                  <a:t>确定</a:t>
                </a:r>
                <a:r>
                  <a:rPr lang="zh-CN" altLang="en-US" sz="4000" dirty="0">
                    <a:solidFill>
                      <a:srgbClr val="FF0000"/>
                    </a:solidFill>
                  </a:rPr>
                  <a:t>？</a:t>
                </a:r>
              </a:p>
            </p:txBody>
          </p:sp>
        </mc:Choice>
        <mc:Fallback xmlns="">
          <p:sp>
            <p:nvSpPr>
              <p:cNvPr id="38" name="对话气泡: 圆角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65" y="4013657"/>
                <a:ext cx="2194648" cy="1002480"/>
              </a:xfrm>
              <a:prstGeom prst="wedgeRoundRectCallout">
                <a:avLst>
                  <a:gd name="adj1" fmla="val 69608"/>
                  <a:gd name="adj2" fmla="val -43013"/>
                  <a:gd name="adj3" fmla="val 16667"/>
                </a:avLst>
              </a:prstGeom>
              <a:blipFill rotWithShape="1">
                <a:blip r:embed="rId4"/>
                <a:stretch>
                  <a:fillRect b="-19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9" name="对话气泡: 圆角矩形 38"/>
          <p:cNvSpPr/>
          <p:nvPr/>
        </p:nvSpPr>
        <p:spPr>
          <a:xfrm>
            <a:off x="8582884" y="3956617"/>
            <a:ext cx="2248951" cy="952044"/>
          </a:xfrm>
          <a:prstGeom prst="wedgeRoundRectCallout">
            <a:avLst>
              <a:gd name="adj1" fmla="val -69417"/>
              <a:gd name="adj2" fmla="val -352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如何确定</a:t>
            </a:r>
            <a:r>
              <a:rPr lang="zh-CN" altLang="en-US" sz="3200" dirty="0">
                <a:solidFill>
                  <a:srgbClr val="FF0000"/>
                </a:solidFill>
              </a:rPr>
              <a:t>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327376" y="4631952"/>
                <a:ext cx="556340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4000" i="1" smtClean="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4000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4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altLang="zh-CN" sz="4000" i="1" dirty="0" smtClean="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4000" i="1" dirty="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CN" sz="4000" b="0" i="1" dirty="0" smtClean="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4000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C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zh-CN" altLang="en-US" sz="4000" dirty="0">
                  <a:solidFill>
                    <a:srgbClr val="231B23"/>
                  </a:solidFill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376" y="4631952"/>
                <a:ext cx="5563404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3961219" y="3461256"/>
                <a:ext cx="732315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zh-CN" alt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19" y="3461256"/>
                <a:ext cx="73231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438388" y="3502097"/>
                <a:ext cx="6896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zh-CN" alt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388" y="3502097"/>
                <a:ext cx="689611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090613" y="2532539"/>
                <a:ext cx="708346" cy="575261"/>
              </a:xfrm>
              <a:prstGeom prst="rect">
                <a:avLst/>
              </a:prstGeom>
              <a:solidFill>
                <a:srgbClr val="F8F8F8"/>
              </a:solidFill>
              <a:ln>
                <a:solidFill>
                  <a:srgbClr val="F8F8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3200" b="1" i="1" smtClean="0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sz="3200" b="1" dirty="0">
                  <a:solidFill>
                    <a:srgbClr val="231B23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13" y="2532539"/>
                <a:ext cx="708346" cy="5752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8F8F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8209742" y="2561146"/>
                <a:ext cx="823018" cy="575261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3200" b="1" i="1" smtClean="0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sz="3200" b="1" dirty="0">
                  <a:solidFill>
                    <a:srgbClr val="231B23"/>
                  </a:solidFill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742" y="2561146"/>
                <a:ext cx="823018" cy="5752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355247" y="1350407"/>
                <a:ext cx="2648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宋体" panose="02010600030101010101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dk1"/>
                    </a:solidFill>
                  </a:rPr>
                  <a:t>为第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solidFill>
                      <a:schemeClr val="dk1"/>
                    </a:solidFill>
                  </a:rPr>
                  <a:t>期账户保有金额</a:t>
                </a: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47" y="1350407"/>
                <a:ext cx="264886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11667" r="-160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38" grpId="0" animBg="1"/>
      <p:bldP spid="39" grpId="0" animBg="1"/>
      <p:bldP spid="33" grpId="0" animBg="1"/>
      <p:bldP spid="34" grpId="0" animBg="1"/>
      <p:bldP spid="34" grpId="1" animBg="1"/>
      <p:bldP spid="35" grpId="0" animBg="1"/>
      <p:bldP spid="2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模型泛化，扩展应用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438337" y="333641"/>
                <a:ext cx="10075118" cy="733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3200" i="1" smtClean="0">
                            <a:solidFill>
                              <a:srgbClr val="231B2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>
                            <a:solidFill>
                              <a:srgbClr val="231B23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231B2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3200">
                        <a:solidFill>
                          <a:srgbClr val="231B2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zh-CN" sz="3200" i="1" dirty="0" smtClean="0">
                            <a:solidFill>
                              <a:srgbClr val="231B2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3200" i="1" dirty="0">
                            <a:solidFill>
                              <a:srgbClr val="231B23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srgbClr val="231B2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>
                        <a:solidFill>
                          <a:srgbClr val="231B2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altLang="zh-C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i="1">
                        <a:latin typeface="Cambria Math" panose="02040503050406030204" pitchFamily="18" charset="0"/>
                      </a:rPr>
                      <m:t>中</m:t>
                    </m:r>
                  </m:oMath>
                </a14:m>
                <a:r>
                  <a:rPr lang="zh-CN" altLang="en-US" sz="3200" dirty="0"/>
                  <a:t>，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sz="3200" i="1" dirty="0" smtClean="0">
                        <a:latin typeface="Cambria Math" panose="02040503050406030204" pitchFamily="18" charset="0"/>
                      </a:rPr>
                      <m:t>如何</m:t>
                    </m:r>
                  </m:oMath>
                </a14:m>
                <a:r>
                  <a:rPr lang="zh-CN" altLang="en-US" sz="3200" dirty="0">
                    <a:latin typeface="Cambria Math" panose="02040503050406030204" pitchFamily="18" charset="0"/>
                  </a:rPr>
                  <a:t>确定？</a:t>
                </a:r>
                <a:endParaRPr lang="zh-CN" altLang="en-US" sz="3200" dirty="0">
                  <a:solidFill>
                    <a:srgbClr val="231B23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37" y="333641"/>
                <a:ext cx="10075118" cy="733599"/>
              </a:xfrm>
              <a:prstGeom prst="rect">
                <a:avLst/>
              </a:prstGeom>
              <a:blipFill rotWithShape="1">
                <a:blip r:embed="rId2"/>
                <a:stretch>
                  <a:fillRect b="-25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7590" y="3963798"/>
                <a:ext cx="10075118" cy="1875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altLang="zh-CN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zh-CN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altLang="zh-CN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CN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90" y="3963798"/>
                <a:ext cx="10075118" cy="18758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4" name="矩形: 圆角 23"/>
          <p:cNvSpPr/>
          <p:nvPr/>
        </p:nvSpPr>
        <p:spPr>
          <a:xfrm>
            <a:off x="2068023" y="2910885"/>
            <a:ext cx="2211971" cy="8319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迭代法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7555763" y="2955007"/>
            <a:ext cx="3039523" cy="967692"/>
          </a:xfrm>
          <a:prstGeom prst="roundRect">
            <a:avLst/>
          </a:prstGeom>
          <a:solidFill>
            <a:srgbClr val="FEE0CD"/>
          </a:solidFill>
          <a:ln>
            <a:solidFill>
              <a:srgbClr val="FFE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待定系数法</a:t>
            </a:r>
          </a:p>
        </p:txBody>
      </p:sp>
      <p:sp>
        <p:nvSpPr>
          <p:cNvPr id="11" name="箭头: 下 10"/>
          <p:cNvSpPr/>
          <p:nvPr/>
        </p:nvSpPr>
        <p:spPr>
          <a:xfrm>
            <a:off x="4493623" y="2600418"/>
            <a:ext cx="513806" cy="167686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箭头: 下 25"/>
          <p:cNvSpPr/>
          <p:nvPr/>
        </p:nvSpPr>
        <p:spPr>
          <a:xfrm>
            <a:off x="6571425" y="2600418"/>
            <a:ext cx="513806" cy="1676869"/>
          </a:xfrm>
          <a:prstGeom prst="downArrow">
            <a:avLst/>
          </a:prstGeom>
          <a:solidFill>
            <a:srgbClr val="FEE0CD"/>
          </a:solidFill>
          <a:ln>
            <a:solidFill>
              <a:srgbClr val="FFE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4947575" y="5956367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</m:oMath>
                  </m:oMathPara>
                </a14:m>
                <a:endParaRPr lang="zh-CN" alt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75" y="5956367"/>
                <a:ext cx="63350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4493622" y="4498257"/>
            <a:ext cx="1541417" cy="12159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5264329" y="5772964"/>
            <a:ext cx="1" cy="28770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580435" y="4514727"/>
            <a:ext cx="1257280" cy="1215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7245529" y="5815226"/>
            <a:ext cx="1" cy="287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902582" y="5972887"/>
                <a:ext cx="68589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582" y="5972887"/>
                <a:ext cx="685893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328388" y="1376711"/>
                <a:ext cx="566360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4000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4000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4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sSub>
                        <m:sSubPr>
                          <m:ctrlPr>
                            <a:rPr lang="zh-CN" altLang="en-US" sz="4000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zh-CN" altLang="en-US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4000">
                          <a:solidFill>
                            <a:srgbClr val="231B2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4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ctrlPr>
                            <a:rPr lang="zh-CN" altLang="en-US" sz="4000" i="1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4000">
                              <a:solidFill>
                                <a:srgbClr val="231B2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en-US" sz="4000" dirty="0">
                  <a:solidFill>
                    <a:srgbClr val="231B23"/>
                  </a:solidFill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88" y="1376711"/>
                <a:ext cx="5663602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11" grpId="0" animBg="1"/>
      <p:bldP spid="26" grpId="0" animBg="1"/>
      <p:bldP spid="27" grpId="0"/>
      <p:bldP spid="28" grpId="0" animBg="1"/>
      <p:bldP spid="33" grpId="0" animBg="1"/>
      <p:bldP spid="38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0" y="-19195"/>
            <a:ext cx="6663690" cy="6858000"/>
          </a:xfrm>
          <a:prstGeom prst="rect">
            <a:avLst/>
          </a:prstGeom>
          <a:solidFill>
            <a:schemeClr val="tx1"/>
          </a:solidFill>
        </p:spPr>
      </p:sp>
      <p:sp>
        <p:nvSpPr>
          <p:cNvPr id="23" name="内容占位符 22"/>
          <p:cNvSpPr>
            <a:spLocks noGrp="1"/>
          </p:cNvSpPr>
          <p:nvPr>
            <p:ph idx="4294967295"/>
          </p:nvPr>
        </p:nvSpPr>
        <p:spPr>
          <a:xfrm>
            <a:off x="6845182" y="1513557"/>
            <a:ext cx="5222994" cy="4912126"/>
          </a:xfrm>
        </p:spPr>
        <p:txBody>
          <a:bodyPr rtlCol="0">
            <a:normAutofit/>
          </a:bodyPr>
          <a:lstStyle/>
          <a:p>
            <a:r>
              <a:rPr lang="zh-CN" altLang="en-US" sz="2400" dirty="0"/>
              <a:t>老龄问题需要社会制度的保障，而养老金社保是其中的重要内容。</a:t>
            </a:r>
            <a:endParaRPr lang="en-US" altLang="zh-CN" sz="2400" dirty="0"/>
          </a:p>
          <a:p>
            <a:r>
              <a:rPr lang="zh-CN" altLang="en-US" sz="2400" dirty="0"/>
              <a:t>今天，让我们一起从数学的角度，分析建立</a:t>
            </a:r>
            <a:r>
              <a:rPr lang="zh-CN" altLang="en-US" sz="4000" b="1" dirty="0">
                <a:solidFill>
                  <a:srgbClr val="C00000"/>
                </a:solidFill>
              </a:rPr>
              <a:t>养老金模型</a:t>
            </a:r>
            <a:r>
              <a:rPr lang="zh-CN" altLang="en-US" sz="2400" dirty="0"/>
              <a:t>，为解决养老的社会问题，提供理性、科学、准确的方法和方向。</a:t>
            </a:r>
            <a:endParaRPr lang="en-US" altLang="zh-CN" sz="2400" dirty="0"/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4813359" y="320615"/>
            <a:ext cx="4791637" cy="583800"/>
          </a:xfrm>
        </p:spPr>
        <p:txBody>
          <a:bodyPr rtlCol="0"/>
          <a:lstStyle/>
          <a:p>
            <a:r>
              <a:rPr lang="zh-CN" altLang="en-US" sz="2800" dirty="0">
                <a:solidFill>
                  <a:schemeClr val="bg1"/>
                </a:solidFill>
              </a:rPr>
              <a:t>创设情境，</a:t>
            </a:r>
            <a:r>
              <a:rPr lang="zh-CN" altLang="en-US" sz="2800" dirty="0"/>
              <a:t>提出问题</a:t>
            </a:r>
            <a:endParaRPr lang="en-US" sz="2800" dirty="0"/>
          </a:p>
        </p:txBody>
      </p:sp>
      <p:pic>
        <p:nvPicPr>
          <p:cNvPr id="3" name="养老中国序幕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782889"/>
            <a:ext cx="6663690" cy="3727502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/>
          <p:nvPr/>
        </p:nvSpPr>
        <p:spPr>
          <a:xfrm>
            <a:off x="577269" y="545584"/>
            <a:ext cx="10904438" cy="58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ym typeface="+mn-ea"/>
              </a:rPr>
              <a:t>模型泛化，扩展应用</a:t>
            </a:r>
            <a:endParaRPr lang="en-US" altLang="zh-CN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14676" y="3967432"/>
          <a:ext cx="7663543" cy="23556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2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一般化模型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递推关系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blipFill>
                      <a:blip r:embed="rId2"/>
                      <a:stretch>
                        <a:fillRect l="-22710" t="-77320" r="-390" b="-24020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通项公式</a:t>
                      </a:r>
                      <a:endParaRPr lang="zh-CN" sz="2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blipFill>
                      <a:blip r:embed="rId2"/>
                      <a:stretch>
                        <a:fillRect l="-22710" t="-74459" r="-390" b="-866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46448" y="408630"/>
            <a:ext cx="5879454" cy="121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宋体" panose="02010600030101010101" pitchFamily="2" charset="-122"/>
              </a:rPr>
              <a:t>类似养老金问题的</a:t>
            </a:r>
            <a:r>
              <a:rPr lang="zh-CN" altLang="zh-CN" sz="2400" b="1" dirty="0">
                <a:latin typeface="Arial" panose="020B0604020202020204" pitchFamily="34" charset="0"/>
                <a:cs typeface="宋体" panose="02010600030101010101" pitchFamily="2" charset="-122"/>
              </a:rPr>
              <a:t>一般化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宋体" panose="02010600030101010101" pitchFamily="2" charset="-122"/>
              </a:rPr>
              <a:t>数学模型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宋体" panose="02010600030101010101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表格 10"/>
          <p:cNvGraphicFramePr>
            <a:graphicFrameLocks noGrp="1"/>
          </p:cNvGraphicFramePr>
          <p:nvPr/>
        </p:nvGraphicFramePr>
        <p:xfrm>
          <a:off x="391886" y="1422148"/>
          <a:ext cx="6069874" cy="223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意义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313" t="-110769" r="-212813" b="-36769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47485" t="-110769" r="-740" b="-36769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313" t="-207576" r="-212813" b="-26212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47485" t="-207576" r="-740" b="-26212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313" t="-312308" r="-212813" b="-166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47485" t="-312308" r="-740" b="-16615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91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313" t="-252830" r="-212813" b="-18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3"/>
                      <a:stretch>
                        <a:fillRect l="-47485" t="-252830" r="-740" b="-188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对话气泡: 圆角矩形 11"/>
          <p:cNvSpPr/>
          <p:nvPr/>
        </p:nvSpPr>
        <p:spPr>
          <a:xfrm>
            <a:off x="6827521" y="1521805"/>
            <a:ext cx="4458789" cy="2032729"/>
          </a:xfrm>
          <a:prstGeom prst="wedgeRoundRectCallout">
            <a:avLst>
              <a:gd name="adj1" fmla="val -40574"/>
              <a:gd name="adj2" fmla="val 6290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</a:rPr>
              <a:t>适用于：</a:t>
            </a:r>
            <a:endParaRPr lang="en-US" altLang="zh-CN" sz="28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</a:rPr>
              <a:t>保险，基金，储蓄，贷款等理财投资问题。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943" y="4226288"/>
            <a:ext cx="3255917" cy="209681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0" y="1084972"/>
            <a:ext cx="6006608" cy="1212995"/>
          </a:xfrm>
        </p:spPr>
        <p:txBody>
          <a:bodyPr rtlCol="0">
            <a:noAutofit/>
          </a:bodyPr>
          <a:lstStyle/>
          <a:p>
            <a:pPr algn="r" rtl="0"/>
            <a:r>
              <a:rPr lang="zh-CN" altLang="en-US" sz="1800" dirty="0"/>
              <a:t>广东省首届高中数学建模课堂教学设计</a:t>
            </a:r>
            <a:endParaRPr lang="en-US" altLang="zh-CN" sz="1800" dirty="0"/>
          </a:p>
          <a:p>
            <a:pPr algn="r" rtl="0"/>
            <a:r>
              <a:rPr lang="zh-CN" altLang="en-US" sz="1800" dirty="0"/>
              <a:t>优秀作品征集交流活动</a:t>
            </a:r>
            <a:endParaRPr 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2580" r="6448"/>
          <a:stretch>
            <a:fillRect/>
          </a:stretch>
        </p:blipFill>
        <p:spPr>
          <a:xfrm>
            <a:off x="5923126" y="1669205"/>
            <a:ext cx="6268874" cy="45892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2657" y="2758237"/>
            <a:ext cx="6205492" cy="2621307"/>
          </a:xfrm>
          <a:prstGeom prst="rect">
            <a:avLst/>
          </a:prstGeom>
          <a:solidFill>
            <a:srgbClr val="F0C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72357" y="3218716"/>
            <a:ext cx="6065548" cy="1700558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CN" altLang="en-US" sz="6000" dirty="0"/>
              <a:t>养老金问题</a:t>
            </a:r>
            <a:r>
              <a:rPr lang="en-US" altLang="zh-CN" sz="6000" dirty="0"/>
              <a:t/>
            </a:r>
            <a:br>
              <a:rPr lang="en-US" altLang="zh-CN" sz="6000" dirty="0"/>
            </a:br>
            <a:r>
              <a:rPr lang="en-US" altLang="zh-CN" sz="6000" dirty="0"/>
              <a:t>        </a:t>
            </a:r>
            <a:r>
              <a:rPr lang="zh-CN" altLang="en-US" sz="4000" dirty="0"/>
              <a:t>的数学模型探究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41FE71-D57A-4905-98AA-699A5C315C26}"/>
              </a:ext>
            </a:extLst>
          </p:cNvPr>
          <p:cNvSpPr txBox="1"/>
          <p:nvPr/>
        </p:nvSpPr>
        <p:spPr>
          <a:xfrm>
            <a:off x="992777" y="5752984"/>
            <a:ext cx="4458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广东省惠州市第一中学 郭慧敏 廖伟君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5"/>
          </p:nvPr>
        </p:nvSpPr>
        <p:spPr>
          <a:xfrm>
            <a:off x="5658018" y="301054"/>
            <a:ext cx="6533982" cy="6700637"/>
          </a:xfrm>
        </p:spPr>
        <p:txBody>
          <a:bodyPr>
            <a:noAutofit/>
          </a:bodyPr>
          <a:lstStyle/>
          <a:p>
            <a:r>
              <a:rPr lang="zh-CN" altLang="zh-CN" sz="1800" dirty="0"/>
              <a:t>养老金的</a:t>
            </a:r>
            <a:r>
              <a:rPr lang="zh-CN" altLang="en-US" sz="1800" dirty="0"/>
              <a:t>积存过程</a:t>
            </a:r>
            <a:r>
              <a:rPr lang="zh-CN" altLang="zh-CN" sz="1800" dirty="0"/>
              <a:t>是一个复杂的问题，但可简单解释为：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dirty="0">
                <a:solidFill>
                  <a:srgbClr val="231B23"/>
                </a:solidFill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</a:rPr>
              <a:t>  </a:t>
            </a:r>
            <a:r>
              <a:rPr lang="zh-CN" altLang="zh-CN" sz="3200" b="1" dirty="0">
                <a:solidFill>
                  <a:srgbClr val="FF0000"/>
                </a:solidFill>
              </a:rPr>
              <a:t>年轻</a:t>
            </a:r>
            <a:r>
              <a:rPr lang="zh-CN" altLang="zh-CN" sz="1800" b="1" dirty="0">
                <a:solidFill>
                  <a:srgbClr val="231B23"/>
                </a:solidFill>
              </a:rPr>
              <a:t>，</a:t>
            </a:r>
            <a:r>
              <a:rPr lang="zh-CN" altLang="zh-CN" sz="2000" b="1" dirty="0">
                <a:solidFill>
                  <a:srgbClr val="231B23"/>
                </a:solidFill>
              </a:rPr>
              <a:t>具有劳动力时，定期往账号里存钱，</a:t>
            </a:r>
            <a:r>
              <a:rPr lang="zh-CN" altLang="zh-CN" sz="2000" b="1" dirty="0">
                <a:solidFill>
                  <a:srgbClr val="00B0F0"/>
                </a:solidFill>
              </a:rPr>
              <a:t>缴纳养老金</a:t>
            </a:r>
            <a:r>
              <a:rPr lang="zh-CN" altLang="zh-CN" sz="2000" b="1" dirty="0">
                <a:solidFill>
                  <a:srgbClr val="231B23"/>
                </a:solidFill>
              </a:rPr>
              <a:t>，本金和利息累积数十年；</a:t>
            </a:r>
            <a:endParaRPr lang="en-US" altLang="zh-CN" sz="2000" b="1" dirty="0">
              <a:solidFill>
                <a:srgbClr val="231B23"/>
              </a:solidFill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FF0000"/>
                </a:solidFill>
              </a:rPr>
              <a:t>   </a:t>
            </a:r>
            <a:r>
              <a:rPr lang="zh-CN" altLang="zh-CN" sz="3200" b="1" dirty="0">
                <a:solidFill>
                  <a:srgbClr val="FF0000"/>
                </a:solidFill>
              </a:rPr>
              <a:t>年老</a:t>
            </a:r>
            <a:r>
              <a:rPr lang="zh-CN" altLang="zh-CN" sz="1800" b="1" dirty="0">
                <a:solidFill>
                  <a:srgbClr val="231B23"/>
                </a:solidFill>
              </a:rPr>
              <a:t>，</a:t>
            </a:r>
            <a:r>
              <a:rPr lang="zh-CN" altLang="zh-CN" sz="2000" b="1" dirty="0">
                <a:solidFill>
                  <a:srgbClr val="231B23"/>
                </a:solidFill>
              </a:rPr>
              <a:t>不再参与工作时，再定期从账号里取钱，</a:t>
            </a:r>
            <a:r>
              <a:rPr lang="zh-CN" altLang="zh-CN" sz="2000" b="1" dirty="0">
                <a:solidFill>
                  <a:srgbClr val="00B0F0"/>
                </a:solidFill>
              </a:rPr>
              <a:t>享用养老金</a:t>
            </a:r>
            <a:r>
              <a:rPr lang="zh-CN" altLang="zh-CN" sz="2000" b="1" dirty="0">
                <a:solidFill>
                  <a:srgbClr val="231B23"/>
                </a:solidFill>
              </a:rPr>
              <a:t>，直至寿终。</a:t>
            </a:r>
            <a:endParaRPr lang="en-US" altLang="zh-CN" sz="2000" b="1" dirty="0">
              <a:solidFill>
                <a:srgbClr val="231B23"/>
              </a:solidFill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   探究：</a:t>
            </a:r>
            <a:r>
              <a:rPr lang="zh-CN" altLang="zh-CN" sz="2000" b="1" dirty="0">
                <a:solidFill>
                  <a:srgbClr val="231B23"/>
                </a:solidFill>
              </a:rPr>
              <a:t>如果按我国人均寿命</a:t>
            </a:r>
            <a:r>
              <a:rPr lang="en-US" altLang="zh-CN" sz="2000" b="1" dirty="0">
                <a:solidFill>
                  <a:srgbClr val="231B23"/>
                </a:solidFill>
              </a:rPr>
              <a:t>76</a:t>
            </a:r>
            <a:r>
              <a:rPr lang="zh-CN" altLang="zh-CN" sz="2000" b="1" dirty="0">
                <a:solidFill>
                  <a:srgbClr val="231B23"/>
                </a:solidFill>
              </a:rPr>
              <a:t>岁计算，我们缴纳的养老金</a:t>
            </a:r>
            <a:r>
              <a:rPr lang="zh-CN" altLang="en-US" sz="2000" b="1" dirty="0">
                <a:solidFill>
                  <a:srgbClr val="231B23"/>
                </a:solidFill>
              </a:rPr>
              <a:t>及其产生的利润能否全部被享用</a:t>
            </a:r>
            <a:r>
              <a:rPr lang="zh-CN" altLang="zh-CN" sz="2000" b="1" dirty="0">
                <a:solidFill>
                  <a:srgbClr val="231B23"/>
                </a:solidFill>
              </a:rPr>
              <a:t>？</a:t>
            </a:r>
            <a:endParaRPr lang="en-US" altLang="zh-CN" sz="2000" b="1" dirty="0">
              <a:solidFill>
                <a:srgbClr val="231B2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0" r="22610"/>
          <a:stretch>
            <a:fillRect/>
          </a:stretch>
        </p:blipFill>
        <p:spPr bwMode="auto">
          <a:xfrm>
            <a:off x="947854" y="1010286"/>
            <a:ext cx="4527002" cy="46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20"/>
          <p:cNvSpPr>
            <a:spLocks noGrp="1"/>
          </p:cNvSpPr>
          <p:nvPr>
            <p:ph type="title"/>
          </p:nvPr>
        </p:nvSpPr>
        <p:spPr>
          <a:xfrm>
            <a:off x="1304363" y="301055"/>
            <a:ext cx="4791637" cy="583800"/>
          </a:xfrm>
        </p:spPr>
        <p:txBody>
          <a:bodyPr rtlCol="0"/>
          <a:lstStyle/>
          <a:p>
            <a:r>
              <a:rPr lang="zh-CN" altLang="en-US" sz="2800" dirty="0">
                <a:solidFill>
                  <a:srgbClr val="231B23"/>
                </a:solidFill>
              </a:rPr>
              <a:t>创设情境，</a:t>
            </a:r>
            <a:r>
              <a:rPr lang="zh-CN" altLang="en-US" sz="2800" dirty="0"/>
              <a:t>提出问题</a:t>
            </a:r>
            <a:endParaRPr 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5581373" y="6152601"/>
            <a:ext cx="6290142" cy="56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231B23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6000" y="451104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spc="15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/>
        </p:nvSpPr>
        <p:spPr>
          <a:xfrm>
            <a:off x="993775" y="3570605"/>
            <a:ext cx="5886450" cy="81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4800" dirty="0">
                <a:sym typeface="+mn-ea"/>
              </a:rPr>
              <a:t>信息分析，模型假设</a:t>
            </a:r>
            <a:endParaRPr lang="en-US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762207" y="292285"/>
            <a:ext cx="7698160" cy="1116705"/>
          </a:xfrm>
        </p:spPr>
        <p:txBody>
          <a:bodyPr rtlCol="0">
            <a:noAutofit/>
          </a:bodyPr>
          <a:lstStyle/>
          <a:p>
            <a:r>
              <a:rPr lang="zh-CN" altLang="en-US" sz="2000" b="1" dirty="0">
                <a:solidFill>
                  <a:srgbClr val="F8F8F8"/>
                </a:solidFill>
              </a:rPr>
              <a:t>问卷调查</a:t>
            </a:r>
            <a:r>
              <a:rPr lang="en-US" altLang="zh-CN" sz="2000" b="1" dirty="0">
                <a:solidFill>
                  <a:srgbClr val="F8F8F8"/>
                </a:solidFill>
              </a:rPr>
              <a:t>:  </a:t>
            </a:r>
            <a:r>
              <a:rPr lang="zh-CN" altLang="en-US" sz="2000" b="1" dirty="0">
                <a:solidFill>
                  <a:srgbClr val="F8F8F8"/>
                </a:solidFill>
              </a:rPr>
              <a:t>课前，我们以近五年内退休职工为对象，开展了关于养老金的缴纳与享用的问卷调查。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/>
              <a:t>信息分析，模型假设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4227" r="3406" b="63758"/>
          <a:stretch>
            <a:fillRect/>
          </a:stretch>
        </p:blipFill>
        <p:spPr>
          <a:xfrm>
            <a:off x="389450" y="1408990"/>
            <a:ext cx="2605592" cy="47353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36926" b="33179"/>
          <a:stretch>
            <a:fillRect/>
          </a:stretch>
        </p:blipFill>
        <p:spPr>
          <a:xfrm>
            <a:off x="3118780" y="1408990"/>
            <a:ext cx="2972852" cy="48732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67319" b="1"/>
          <a:stretch>
            <a:fillRect/>
          </a:stretch>
        </p:blipFill>
        <p:spPr>
          <a:xfrm>
            <a:off x="6215370" y="1408990"/>
            <a:ext cx="2747595" cy="4923627"/>
          </a:xfrm>
          <a:prstGeom prst="rect">
            <a:avLst/>
          </a:prstGeom>
        </p:spPr>
      </p:pic>
      <p:sp>
        <p:nvSpPr>
          <p:cNvPr id="9" name="矩形: 折角 8"/>
          <p:cNvSpPr/>
          <p:nvPr/>
        </p:nvSpPr>
        <p:spPr>
          <a:xfrm>
            <a:off x="9054955" y="1434193"/>
            <a:ext cx="2747595" cy="4873221"/>
          </a:xfrm>
          <a:prstGeom prst="foldedCorner">
            <a:avLst/>
          </a:prstGeom>
          <a:solidFill>
            <a:srgbClr val="F0CC79"/>
          </a:solidFill>
          <a:ln>
            <a:solidFill>
              <a:srgbClr val="F0C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31B23"/>
                </a:solidFill>
              </a:rPr>
              <a:t>将调查结果和数据分析后，我们获得如下信息：</a:t>
            </a:r>
            <a:endParaRPr lang="en-US" altLang="zh-CN" b="1" dirty="0">
              <a:solidFill>
                <a:srgbClr val="231B2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31B23"/>
                </a:solidFill>
              </a:rPr>
              <a:t>1.</a:t>
            </a:r>
            <a:r>
              <a:rPr lang="zh-CN" altLang="zh-CN" sz="1600" dirty="0">
                <a:solidFill>
                  <a:srgbClr val="231B23"/>
                </a:solidFill>
              </a:rPr>
              <a:t>养老金的缴纳和享用</a:t>
            </a:r>
            <a:r>
              <a:rPr lang="zh-CN" altLang="en-US" sz="1600" dirty="0">
                <a:solidFill>
                  <a:srgbClr val="231B23"/>
                </a:solidFill>
              </a:rPr>
              <a:t>是</a:t>
            </a:r>
            <a:r>
              <a:rPr lang="zh-CN" altLang="zh-CN" sz="1600" dirty="0">
                <a:solidFill>
                  <a:srgbClr val="231B23"/>
                </a:solidFill>
              </a:rPr>
              <a:t>按</a:t>
            </a:r>
            <a:r>
              <a:rPr lang="zh-CN" altLang="en-US" sz="1600" dirty="0">
                <a:solidFill>
                  <a:srgbClr val="231B23"/>
                </a:solidFill>
              </a:rPr>
              <a:t>月</a:t>
            </a:r>
            <a:r>
              <a:rPr lang="zh-CN" altLang="zh-CN" sz="1600" dirty="0">
                <a:solidFill>
                  <a:srgbClr val="231B23"/>
                </a:solidFill>
              </a:rPr>
              <a:t>计算；</a:t>
            </a:r>
            <a:endParaRPr lang="en-US" altLang="zh-CN" sz="1600" dirty="0">
              <a:solidFill>
                <a:srgbClr val="231B2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31B23"/>
                </a:solidFill>
              </a:rPr>
              <a:t>2.</a:t>
            </a:r>
            <a:r>
              <a:rPr lang="zh-CN" altLang="en-US" sz="1600" dirty="0">
                <a:solidFill>
                  <a:srgbClr val="231B23"/>
                </a:solidFill>
              </a:rPr>
              <a:t>调查对象</a:t>
            </a:r>
            <a:r>
              <a:rPr lang="zh-CN" altLang="zh-CN" sz="1600" dirty="0">
                <a:solidFill>
                  <a:srgbClr val="231B23"/>
                </a:solidFill>
              </a:rPr>
              <a:t>每</a:t>
            </a:r>
            <a:r>
              <a:rPr lang="zh-CN" altLang="en-US" sz="1600" dirty="0">
                <a:solidFill>
                  <a:srgbClr val="231B23"/>
                </a:solidFill>
              </a:rPr>
              <a:t>月</a:t>
            </a:r>
            <a:r>
              <a:rPr lang="zh-CN" altLang="zh-CN" sz="1600" dirty="0">
                <a:solidFill>
                  <a:srgbClr val="231B23"/>
                </a:solidFill>
              </a:rPr>
              <a:t>缴纳金额（包括个人缴纳和单位缴纳）</a:t>
            </a:r>
            <a:r>
              <a:rPr lang="zh-CN" altLang="en-US" sz="1600" dirty="0">
                <a:solidFill>
                  <a:srgbClr val="231B23"/>
                </a:solidFill>
              </a:rPr>
              <a:t>平均为</a:t>
            </a:r>
            <a:r>
              <a:rPr lang="en-US" altLang="zh-CN" sz="1600" dirty="0">
                <a:solidFill>
                  <a:srgbClr val="231B23"/>
                </a:solidFill>
              </a:rPr>
              <a:t>1920</a:t>
            </a:r>
            <a:r>
              <a:rPr lang="zh-CN" altLang="en-US" sz="1600" dirty="0">
                <a:solidFill>
                  <a:srgbClr val="231B23"/>
                </a:solidFill>
              </a:rPr>
              <a:t>元</a:t>
            </a:r>
            <a:r>
              <a:rPr lang="zh-CN" altLang="zh-CN" sz="1600" dirty="0">
                <a:solidFill>
                  <a:srgbClr val="231B23"/>
                </a:solidFill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31B23"/>
                </a:solidFill>
              </a:rPr>
              <a:t>3.</a:t>
            </a:r>
            <a:r>
              <a:rPr lang="zh-CN" altLang="en-US" sz="1600" dirty="0">
                <a:solidFill>
                  <a:srgbClr val="231B23"/>
                </a:solidFill>
              </a:rPr>
              <a:t>调查对象</a:t>
            </a:r>
            <a:r>
              <a:rPr lang="zh-CN" altLang="zh-CN" sz="1600" dirty="0">
                <a:solidFill>
                  <a:srgbClr val="231B23"/>
                </a:solidFill>
              </a:rPr>
              <a:t>退休之后每</a:t>
            </a:r>
            <a:r>
              <a:rPr lang="zh-CN" altLang="en-US" sz="1600" dirty="0">
                <a:solidFill>
                  <a:srgbClr val="231B23"/>
                </a:solidFill>
              </a:rPr>
              <a:t>月</a:t>
            </a:r>
            <a:r>
              <a:rPr lang="zh-CN" altLang="zh-CN" sz="1600" dirty="0">
                <a:solidFill>
                  <a:srgbClr val="231B23"/>
                </a:solidFill>
              </a:rPr>
              <a:t>得到养老金</a:t>
            </a:r>
            <a:r>
              <a:rPr lang="zh-CN" altLang="en-US" sz="1600" dirty="0">
                <a:solidFill>
                  <a:srgbClr val="231B23"/>
                </a:solidFill>
              </a:rPr>
              <a:t>平均</a:t>
            </a:r>
            <a:r>
              <a:rPr lang="zh-CN" altLang="zh-CN" sz="1600" dirty="0">
                <a:solidFill>
                  <a:srgbClr val="231B23"/>
                </a:solidFill>
              </a:rPr>
              <a:t>为</a:t>
            </a:r>
            <a:r>
              <a:rPr lang="en-US" altLang="zh-CN" sz="1600" dirty="0">
                <a:solidFill>
                  <a:srgbClr val="231B23"/>
                </a:solidFill>
              </a:rPr>
              <a:t>6350</a:t>
            </a:r>
            <a:r>
              <a:rPr lang="zh-CN" altLang="zh-CN" sz="1600" dirty="0">
                <a:solidFill>
                  <a:srgbClr val="231B23"/>
                </a:solidFill>
              </a:rPr>
              <a:t>元。</a:t>
            </a:r>
            <a:endParaRPr lang="en-US" altLang="zh-CN" sz="1600" dirty="0">
              <a:solidFill>
                <a:srgbClr val="231B2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31B23"/>
                </a:solidFill>
              </a:rPr>
              <a:t>4. 70%</a:t>
            </a:r>
            <a:r>
              <a:rPr lang="zh-CN" altLang="en-US" sz="1600" dirty="0">
                <a:solidFill>
                  <a:srgbClr val="231B23"/>
                </a:solidFill>
              </a:rPr>
              <a:t>被调查对象</a:t>
            </a:r>
            <a:r>
              <a:rPr lang="zh-CN" altLang="zh-CN" sz="1600" dirty="0">
                <a:solidFill>
                  <a:srgbClr val="231B23"/>
                </a:solidFill>
              </a:rPr>
              <a:t>缴纳养老金</a:t>
            </a:r>
            <a:r>
              <a:rPr lang="zh-CN" altLang="en-US" sz="1600" dirty="0">
                <a:solidFill>
                  <a:srgbClr val="231B23"/>
                </a:solidFill>
              </a:rPr>
              <a:t>超过</a:t>
            </a:r>
            <a:r>
              <a:rPr lang="en-US" altLang="zh-CN" sz="1600" dirty="0">
                <a:solidFill>
                  <a:srgbClr val="231B23"/>
                </a:solidFill>
              </a:rPr>
              <a:t>30</a:t>
            </a:r>
            <a:r>
              <a:rPr lang="zh-CN" altLang="zh-CN" sz="1600" dirty="0">
                <a:solidFill>
                  <a:srgbClr val="231B23"/>
                </a:solidFill>
              </a:rPr>
              <a:t>年</a:t>
            </a:r>
            <a:r>
              <a:rPr lang="zh-CN" altLang="en-US" sz="1600" dirty="0">
                <a:solidFill>
                  <a:srgbClr val="231B23"/>
                </a:solidFill>
              </a:rPr>
              <a:t>；</a:t>
            </a:r>
            <a:endParaRPr lang="en-US" altLang="zh-CN" sz="1600" dirty="0">
              <a:solidFill>
                <a:srgbClr val="231B23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rgbClr val="231B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3762207" y="292285"/>
            <a:ext cx="7698160" cy="111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F8F8F8"/>
                </a:solidFill>
              </a:rPr>
              <a:t>问卷调查</a:t>
            </a:r>
            <a:r>
              <a:rPr lang="en-US" altLang="zh-CN" sz="2000" b="1" dirty="0">
                <a:solidFill>
                  <a:srgbClr val="F8F8F8"/>
                </a:solidFill>
              </a:rPr>
              <a:t>:  </a:t>
            </a:r>
            <a:r>
              <a:rPr lang="zh-CN" altLang="en-US" sz="2000" b="1" dirty="0">
                <a:solidFill>
                  <a:srgbClr val="F8F8F8"/>
                </a:solidFill>
              </a:rPr>
              <a:t>课前，我们以近五年内退休职工为对象，开展了关于养老金的缴纳与享用的问卷调查。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rtlCol="0"/>
          <a:lstStyle/>
          <a:p>
            <a:r>
              <a:rPr lang="zh-CN" altLang="en-US" dirty="0"/>
              <a:t>信息分析，模型假设</a:t>
            </a:r>
            <a:endParaRPr lang="en-US" dirty="0"/>
          </a:p>
        </p:txBody>
      </p:sp>
      <p:sp>
        <p:nvSpPr>
          <p:cNvPr id="8" name="箭头: 右 7"/>
          <p:cNvSpPr/>
          <p:nvPr/>
        </p:nvSpPr>
        <p:spPr>
          <a:xfrm>
            <a:off x="4994910" y="3439835"/>
            <a:ext cx="1760220" cy="811530"/>
          </a:xfrm>
          <a:prstGeom prst="rightArrow">
            <a:avLst/>
          </a:prstGeom>
          <a:solidFill>
            <a:srgbClr val="1E9FFA"/>
          </a:solidFill>
          <a:ln>
            <a:solidFill>
              <a:srgbClr val="1E9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折角 8"/>
          <p:cNvSpPr/>
          <p:nvPr/>
        </p:nvSpPr>
        <p:spPr>
          <a:xfrm>
            <a:off x="7052310" y="1408989"/>
            <a:ext cx="3897630" cy="4873221"/>
          </a:xfrm>
          <a:prstGeom prst="foldedCorner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31B23"/>
                </a:solidFill>
              </a:rPr>
              <a:t>1.</a:t>
            </a:r>
            <a:r>
              <a:rPr lang="zh-CN" altLang="zh-CN" sz="2000" b="1" dirty="0">
                <a:solidFill>
                  <a:srgbClr val="231B23"/>
                </a:solidFill>
              </a:rPr>
              <a:t>养老金的缴纳和享用按年计算；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31B23"/>
                </a:solidFill>
              </a:rPr>
              <a:t>2.</a:t>
            </a:r>
            <a:r>
              <a:rPr lang="zh-CN" altLang="en-US" sz="2000" b="1" dirty="0">
                <a:solidFill>
                  <a:srgbClr val="231B23"/>
                </a:solidFill>
              </a:rPr>
              <a:t> </a:t>
            </a:r>
            <a:r>
              <a:rPr lang="zh-CN" altLang="zh-CN" sz="2000" b="1" dirty="0">
                <a:solidFill>
                  <a:srgbClr val="231B23"/>
                </a:solidFill>
              </a:rPr>
              <a:t>假定缴纳养老金年限为</a:t>
            </a:r>
            <a:r>
              <a:rPr lang="en-US" altLang="zh-CN" sz="2000" b="1" dirty="0">
                <a:solidFill>
                  <a:srgbClr val="231B23"/>
                </a:solidFill>
              </a:rPr>
              <a:t>30</a:t>
            </a:r>
            <a:r>
              <a:rPr lang="zh-CN" altLang="zh-CN" sz="2000" b="1" dirty="0">
                <a:solidFill>
                  <a:srgbClr val="231B23"/>
                </a:solidFill>
              </a:rPr>
              <a:t>年，每年缴纳金额（包括个人缴纳和单位缴纳）固定为</a:t>
            </a:r>
            <a:r>
              <a:rPr lang="en-US" altLang="zh-CN" sz="2000" b="1" dirty="0">
                <a:solidFill>
                  <a:srgbClr val="231B23"/>
                </a:solidFill>
              </a:rPr>
              <a:t>2.5</a:t>
            </a:r>
            <a:r>
              <a:rPr lang="zh-CN" altLang="zh-CN" sz="2000" b="1" dirty="0">
                <a:solidFill>
                  <a:srgbClr val="231B23"/>
                </a:solidFill>
              </a:rPr>
              <a:t>万；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31B23"/>
                </a:solidFill>
              </a:rPr>
              <a:t>3.</a:t>
            </a:r>
            <a:r>
              <a:rPr lang="zh-CN" altLang="zh-CN" sz="2000" b="1" dirty="0">
                <a:solidFill>
                  <a:srgbClr val="231B23"/>
                </a:solidFill>
              </a:rPr>
              <a:t>关于享用，假定一个人退休之后每年得到养老金为</a:t>
            </a:r>
            <a:r>
              <a:rPr lang="en-US" altLang="zh-CN" sz="2000" b="1" dirty="0">
                <a:solidFill>
                  <a:srgbClr val="231B23"/>
                </a:solidFill>
              </a:rPr>
              <a:t>8</a:t>
            </a:r>
            <a:r>
              <a:rPr lang="zh-CN" altLang="zh-CN" sz="2000" b="1" dirty="0">
                <a:solidFill>
                  <a:srgbClr val="231B23"/>
                </a:solidFill>
              </a:rPr>
              <a:t>万元。</a:t>
            </a:r>
          </a:p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893520" y="29312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E9FFA"/>
                </a:solidFill>
              </a:rPr>
              <a:t>模型假设</a:t>
            </a:r>
          </a:p>
        </p:txBody>
      </p:sp>
      <p:sp>
        <p:nvSpPr>
          <p:cNvPr id="12" name="矩形: 折角 11"/>
          <p:cNvSpPr/>
          <p:nvPr/>
        </p:nvSpPr>
        <p:spPr>
          <a:xfrm>
            <a:off x="1976061" y="1501339"/>
            <a:ext cx="2747595" cy="4873221"/>
          </a:xfrm>
          <a:prstGeom prst="foldedCorner">
            <a:avLst/>
          </a:prstGeom>
          <a:solidFill>
            <a:srgbClr val="F0CC79"/>
          </a:solidFill>
          <a:ln>
            <a:solidFill>
              <a:srgbClr val="F0C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31B23"/>
                </a:solidFill>
              </a:rPr>
              <a:t>将调查结果和数据分析后，我们获得如下信息：</a:t>
            </a:r>
            <a:endParaRPr lang="en-US" altLang="zh-CN" b="1" dirty="0">
              <a:solidFill>
                <a:srgbClr val="231B2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31B23"/>
                </a:solidFill>
              </a:rPr>
              <a:t>1.</a:t>
            </a:r>
            <a:r>
              <a:rPr lang="zh-CN" altLang="zh-CN" sz="1600" dirty="0">
                <a:solidFill>
                  <a:srgbClr val="231B23"/>
                </a:solidFill>
              </a:rPr>
              <a:t>养老金的缴纳和享用</a:t>
            </a:r>
            <a:r>
              <a:rPr lang="zh-CN" altLang="en-US" sz="1600" dirty="0">
                <a:solidFill>
                  <a:srgbClr val="231B23"/>
                </a:solidFill>
              </a:rPr>
              <a:t>是</a:t>
            </a:r>
            <a:r>
              <a:rPr lang="zh-CN" altLang="zh-CN" sz="1600" dirty="0">
                <a:solidFill>
                  <a:srgbClr val="231B23"/>
                </a:solidFill>
              </a:rPr>
              <a:t>按</a:t>
            </a:r>
            <a:r>
              <a:rPr lang="zh-CN" altLang="en-US" sz="1600" dirty="0">
                <a:solidFill>
                  <a:srgbClr val="231B23"/>
                </a:solidFill>
              </a:rPr>
              <a:t>月</a:t>
            </a:r>
            <a:r>
              <a:rPr lang="zh-CN" altLang="zh-CN" sz="1600" dirty="0">
                <a:solidFill>
                  <a:srgbClr val="231B23"/>
                </a:solidFill>
              </a:rPr>
              <a:t>计算；</a:t>
            </a:r>
            <a:endParaRPr lang="en-US" altLang="zh-CN" sz="1600" dirty="0">
              <a:solidFill>
                <a:srgbClr val="231B2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31B23"/>
                </a:solidFill>
              </a:rPr>
              <a:t>2.</a:t>
            </a:r>
            <a:r>
              <a:rPr lang="zh-CN" altLang="en-US" sz="1600" dirty="0">
                <a:solidFill>
                  <a:srgbClr val="231B23"/>
                </a:solidFill>
              </a:rPr>
              <a:t>调查对象</a:t>
            </a:r>
            <a:r>
              <a:rPr lang="zh-CN" altLang="zh-CN" sz="1600" dirty="0">
                <a:solidFill>
                  <a:srgbClr val="231B23"/>
                </a:solidFill>
              </a:rPr>
              <a:t>每</a:t>
            </a:r>
            <a:r>
              <a:rPr lang="zh-CN" altLang="en-US" sz="1600" dirty="0">
                <a:solidFill>
                  <a:srgbClr val="231B23"/>
                </a:solidFill>
              </a:rPr>
              <a:t>月</a:t>
            </a:r>
            <a:r>
              <a:rPr lang="zh-CN" altLang="zh-CN" sz="1600" dirty="0">
                <a:solidFill>
                  <a:srgbClr val="231B23"/>
                </a:solidFill>
              </a:rPr>
              <a:t>缴纳金额（包括个人缴纳和单位缴纳）</a:t>
            </a:r>
            <a:r>
              <a:rPr lang="zh-CN" altLang="en-US" sz="1600" dirty="0">
                <a:solidFill>
                  <a:srgbClr val="231B23"/>
                </a:solidFill>
              </a:rPr>
              <a:t>平均为</a:t>
            </a:r>
            <a:r>
              <a:rPr lang="en-US" altLang="zh-CN" sz="1600" dirty="0">
                <a:solidFill>
                  <a:srgbClr val="231B23"/>
                </a:solidFill>
              </a:rPr>
              <a:t>1920</a:t>
            </a:r>
            <a:r>
              <a:rPr lang="zh-CN" altLang="en-US" sz="1600" dirty="0">
                <a:solidFill>
                  <a:srgbClr val="231B23"/>
                </a:solidFill>
              </a:rPr>
              <a:t>元</a:t>
            </a:r>
            <a:r>
              <a:rPr lang="zh-CN" altLang="zh-CN" sz="1600" dirty="0">
                <a:solidFill>
                  <a:srgbClr val="231B23"/>
                </a:solidFill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31B23"/>
                </a:solidFill>
              </a:rPr>
              <a:t>3.</a:t>
            </a:r>
            <a:r>
              <a:rPr lang="zh-CN" altLang="en-US" sz="1600" dirty="0">
                <a:solidFill>
                  <a:srgbClr val="231B23"/>
                </a:solidFill>
              </a:rPr>
              <a:t>调查对象</a:t>
            </a:r>
            <a:r>
              <a:rPr lang="zh-CN" altLang="zh-CN" sz="1600" dirty="0">
                <a:solidFill>
                  <a:srgbClr val="231B23"/>
                </a:solidFill>
              </a:rPr>
              <a:t>退休之后每</a:t>
            </a:r>
            <a:r>
              <a:rPr lang="zh-CN" altLang="en-US" sz="1600" dirty="0">
                <a:solidFill>
                  <a:srgbClr val="231B23"/>
                </a:solidFill>
              </a:rPr>
              <a:t>月</a:t>
            </a:r>
            <a:r>
              <a:rPr lang="zh-CN" altLang="zh-CN" sz="1600" dirty="0">
                <a:solidFill>
                  <a:srgbClr val="231B23"/>
                </a:solidFill>
              </a:rPr>
              <a:t>得到养老金</a:t>
            </a:r>
            <a:r>
              <a:rPr lang="zh-CN" altLang="en-US" sz="1600" dirty="0">
                <a:solidFill>
                  <a:srgbClr val="231B23"/>
                </a:solidFill>
              </a:rPr>
              <a:t>平均</a:t>
            </a:r>
            <a:r>
              <a:rPr lang="zh-CN" altLang="zh-CN" sz="1600" dirty="0">
                <a:solidFill>
                  <a:srgbClr val="231B23"/>
                </a:solidFill>
              </a:rPr>
              <a:t>为</a:t>
            </a:r>
            <a:r>
              <a:rPr lang="en-US" altLang="zh-CN" sz="1600" dirty="0">
                <a:solidFill>
                  <a:srgbClr val="231B23"/>
                </a:solidFill>
              </a:rPr>
              <a:t>6350</a:t>
            </a:r>
            <a:r>
              <a:rPr lang="zh-CN" altLang="zh-CN" sz="1600" dirty="0">
                <a:solidFill>
                  <a:srgbClr val="231B23"/>
                </a:solidFill>
              </a:rPr>
              <a:t>元。</a:t>
            </a:r>
            <a:endParaRPr lang="en-US" altLang="zh-CN" sz="1600" dirty="0">
              <a:solidFill>
                <a:srgbClr val="231B23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31B23"/>
                </a:solidFill>
              </a:rPr>
              <a:t>4. 70%</a:t>
            </a:r>
            <a:r>
              <a:rPr lang="zh-CN" altLang="en-US" sz="1600" dirty="0">
                <a:solidFill>
                  <a:srgbClr val="231B23"/>
                </a:solidFill>
              </a:rPr>
              <a:t>被调查对象</a:t>
            </a:r>
            <a:r>
              <a:rPr lang="zh-CN" altLang="zh-CN" sz="1600" dirty="0">
                <a:solidFill>
                  <a:srgbClr val="231B23"/>
                </a:solidFill>
              </a:rPr>
              <a:t>缴纳养老金</a:t>
            </a:r>
            <a:r>
              <a:rPr lang="zh-CN" altLang="en-US" sz="1600" dirty="0">
                <a:solidFill>
                  <a:srgbClr val="231B23"/>
                </a:solidFill>
              </a:rPr>
              <a:t>超过</a:t>
            </a:r>
            <a:r>
              <a:rPr lang="en-US" altLang="zh-CN" sz="1600" dirty="0">
                <a:solidFill>
                  <a:srgbClr val="231B23"/>
                </a:solidFill>
              </a:rPr>
              <a:t>30</a:t>
            </a:r>
            <a:r>
              <a:rPr lang="zh-CN" altLang="zh-CN" sz="1600" dirty="0">
                <a:solidFill>
                  <a:srgbClr val="231B23"/>
                </a:solidFill>
              </a:rPr>
              <a:t>年</a:t>
            </a:r>
            <a:r>
              <a:rPr lang="zh-CN" altLang="en-US" sz="1600" dirty="0">
                <a:solidFill>
                  <a:srgbClr val="231B23"/>
                </a:solidFill>
              </a:rPr>
              <a:t>；</a:t>
            </a:r>
            <a:endParaRPr lang="en-US" altLang="zh-CN" sz="1600" dirty="0">
              <a:solidFill>
                <a:srgbClr val="231B23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rgbClr val="231B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3762557" y="340805"/>
            <a:ext cx="7698160" cy="1116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F8F8F8"/>
                </a:solidFill>
              </a:rPr>
              <a:t>利率调查</a:t>
            </a:r>
            <a:r>
              <a:rPr lang="en-US" altLang="zh-CN" sz="2000" b="1" dirty="0">
                <a:solidFill>
                  <a:srgbClr val="F8F8F8"/>
                </a:solidFill>
              </a:rPr>
              <a:t>:  </a:t>
            </a:r>
            <a:r>
              <a:rPr lang="zh-CN" altLang="en-US" sz="2000" b="1" dirty="0">
                <a:solidFill>
                  <a:srgbClr val="F8F8F8"/>
                </a:solidFill>
              </a:rPr>
              <a:t>课前，我们通过网络搜集了各银行的各种储蓄方式利率。</a:t>
            </a:r>
            <a:endParaRPr lang="en-US" sz="2000" b="1" dirty="0">
              <a:solidFill>
                <a:srgbClr val="F8F8F8"/>
              </a:solidFill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639763" y="531960"/>
            <a:ext cx="10904438" cy="58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信息分析，模型假设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6"/>
          <a:stretch>
            <a:fillRect/>
          </a:stretch>
        </p:blipFill>
        <p:spPr bwMode="auto">
          <a:xfrm>
            <a:off x="1394690" y="1408989"/>
            <a:ext cx="2826645" cy="5288285"/>
          </a:xfrm>
          <a:prstGeom prst="rect">
            <a:avLst/>
          </a:prstGeom>
          <a:noFill/>
          <a:ln>
            <a:solidFill>
              <a:srgbClr val="231B2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箭头: 右 9"/>
          <p:cNvSpPr/>
          <p:nvPr/>
        </p:nvSpPr>
        <p:spPr>
          <a:xfrm>
            <a:off x="5138655" y="3439835"/>
            <a:ext cx="1760220" cy="811530"/>
          </a:xfrm>
          <a:prstGeom prst="rightArrow">
            <a:avLst/>
          </a:prstGeom>
          <a:solidFill>
            <a:srgbClr val="1E9FFA"/>
          </a:solidFill>
          <a:ln>
            <a:solidFill>
              <a:srgbClr val="1E9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: 折角 10"/>
          <p:cNvSpPr/>
          <p:nvPr/>
        </p:nvSpPr>
        <p:spPr>
          <a:xfrm>
            <a:off x="7000265" y="1709457"/>
            <a:ext cx="3897630" cy="4873221"/>
          </a:xfrm>
          <a:prstGeom prst="foldedCorner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tx1"/>
                </a:solidFill>
              </a:rPr>
              <a:t>缴纳的养老金以储蓄的</a:t>
            </a:r>
            <a:r>
              <a:rPr lang="zh-CN" altLang="zh-CN" sz="2800" b="1" dirty="0">
                <a:solidFill>
                  <a:srgbClr val="C00000"/>
                </a:solidFill>
              </a:rPr>
              <a:t>复利</a:t>
            </a:r>
            <a:r>
              <a:rPr lang="zh-CN" altLang="zh-CN" sz="2800" dirty="0">
                <a:solidFill>
                  <a:schemeClr val="tx1"/>
                </a:solidFill>
              </a:rPr>
              <a:t>形式在银行增值；假定年利率为</a:t>
            </a:r>
            <a:r>
              <a:rPr lang="en-US" altLang="zh-CN" sz="2800" dirty="0">
                <a:solidFill>
                  <a:schemeClr val="tx1"/>
                </a:solidFill>
              </a:rPr>
              <a:t>3.5%</a:t>
            </a:r>
            <a:r>
              <a:rPr lang="zh-CN" altLang="zh-CN" sz="2800" dirty="0">
                <a:solidFill>
                  <a:schemeClr val="tx1"/>
                </a:solidFill>
              </a:rPr>
              <a:t>；</a:t>
            </a:r>
          </a:p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037265" y="29312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1E9FFA"/>
                </a:solidFill>
              </a:rPr>
              <a:t>模型假设</a:t>
            </a:r>
          </a:p>
        </p:txBody>
      </p:sp>
      <p:sp>
        <p:nvSpPr>
          <p:cNvPr id="3" name="矩形 2"/>
          <p:cNvSpPr/>
          <p:nvPr/>
        </p:nvSpPr>
        <p:spPr>
          <a:xfrm>
            <a:off x="3929752" y="1656045"/>
            <a:ext cx="368300" cy="5053330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-</a:t>
            </a:r>
          </a:p>
        </p:txBody>
      </p:sp>
      <p:sp>
        <p:nvSpPr>
          <p:cNvPr id="4" name="矩形 3"/>
          <p:cNvSpPr/>
          <p:nvPr/>
        </p:nvSpPr>
        <p:spPr>
          <a:xfrm>
            <a:off x="7143803" y="4829900"/>
            <a:ext cx="3287417" cy="151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复利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zh-CN" altLang="en-US" sz="2000" dirty="0">
                <a:latin typeface="Arial" panose="020B0604020202020204" pitchFamily="34" charset="0"/>
              </a:rPr>
              <a:t>把上期末的本利和作为下一期的本金的利息计算方式。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266410"/>
            <a:ext cx="5042646" cy="70313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2800" dirty="0"/>
              <a:t>缴纳阶段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</p:nvPr>
        </p:nvSpPr>
        <p:spPr>
          <a:xfrm>
            <a:off x="6634555" y="1266410"/>
            <a:ext cx="5042646" cy="703135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2800" dirty="0"/>
              <a:t>享用阶段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1" y="-92075"/>
            <a:ext cx="142632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1" y="-92075"/>
            <a:ext cx="142632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8"/>
          <p:cNvSpPr>
            <a:spLocks noGrp="1"/>
          </p:cNvSpPr>
          <p:nvPr>
            <p:ph sz="quarter" idx="16"/>
          </p:nvPr>
        </p:nvSpPr>
        <p:spPr>
          <a:xfrm>
            <a:off x="6391910" y="1969135"/>
            <a:ext cx="5702300" cy="3093720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0070C0"/>
                </a:solidFill>
                <a:sym typeface="+mn-ea"/>
              </a:rPr>
              <a:t>年限：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退休至</a:t>
            </a:r>
            <a:r>
              <a:rPr lang="zh-CN" sz="2000" b="1" dirty="0">
                <a:solidFill>
                  <a:srgbClr val="FF0000"/>
                </a:solidFill>
                <a:sym typeface="+mn-ea"/>
              </a:rPr>
              <a:t>寿终</a:t>
            </a:r>
            <a:endParaRPr lang="zh-CN" altLang="en-US" sz="2000" b="1" dirty="0"/>
          </a:p>
          <a:p>
            <a:r>
              <a:rPr lang="zh-CN" altLang="en-US" sz="2000" b="1" dirty="0">
                <a:solidFill>
                  <a:srgbClr val="0070C0"/>
                </a:solidFill>
                <a:sym typeface="+mn-ea"/>
              </a:rPr>
              <a:t>享用方式：</a:t>
            </a:r>
            <a:r>
              <a:rPr lang="zh-CN" altLang="en-US" sz="2000" b="1" dirty="0">
                <a:sym typeface="+mn-ea"/>
              </a:rPr>
              <a:t>每年固定</a:t>
            </a:r>
            <a:r>
              <a:rPr lang="zh-CN" sz="2000" b="1" dirty="0">
                <a:solidFill>
                  <a:srgbClr val="FF0000"/>
                </a:solidFill>
                <a:sym typeface="+mn-ea"/>
              </a:rPr>
              <a:t>领取</a:t>
            </a: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000" b="1" dirty="0">
                <a:sym typeface="+mn-ea"/>
              </a:rPr>
              <a:t>万元</a:t>
            </a:r>
            <a:endParaRPr lang="zh-CN" altLang="en-US" sz="2000" b="1" dirty="0"/>
          </a:p>
          <a:p>
            <a:r>
              <a:rPr lang="zh-CN" altLang="en-US" sz="2000" b="1" dirty="0">
                <a:solidFill>
                  <a:srgbClr val="0070C0"/>
                </a:solidFill>
                <a:sym typeface="+mn-ea"/>
              </a:rPr>
              <a:t>增值方式：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剩余的基金</a:t>
            </a:r>
            <a:r>
              <a:rPr lang="zh-CN" altLang="en-US" sz="2000" b="1" dirty="0">
                <a:sym typeface="+mn-ea"/>
              </a:rPr>
              <a:t>以银行储蓄的复利形式，年利率为3.5%</a:t>
            </a:r>
            <a:endParaRPr lang="zh-CN" altLang="en-US" sz="2000" b="1" dirty="0"/>
          </a:p>
          <a:p>
            <a:endParaRPr lang="zh-CN" altLang="en-US" sz="2000" b="1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5"/>
          </p:nvPr>
        </p:nvSpPr>
        <p:spPr>
          <a:xfrm>
            <a:off x="504190" y="2059940"/>
            <a:ext cx="5709920" cy="3093720"/>
          </a:xfrm>
        </p:spPr>
        <p:txBody>
          <a:bodyPr>
            <a:no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</a:rPr>
              <a:t>年限：</a:t>
            </a:r>
            <a:r>
              <a:rPr lang="zh-CN" altLang="en-US" sz="2000" b="1" dirty="0"/>
              <a:t>参加</a:t>
            </a:r>
            <a:r>
              <a:rPr lang="zh-CN" altLang="en-US" sz="2000" b="1" dirty="0">
                <a:solidFill>
                  <a:srgbClr val="FF0000"/>
                </a:solidFill>
              </a:rPr>
              <a:t>工作至退休</a:t>
            </a:r>
            <a:r>
              <a:rPr lang="zh-CN" altLang="en-US" sz="2000" b="1" dirty="0"/>
              <a:t>，按</a:t>
            </a:r>
            <a:r>
              <a:rPr lang="en-US" altLang="zh-CN" sz="2000" b="1" dirty="0"/>
              <a:t>30</a:t>
            </a:r>
            <a:r>
              <a:rPr lang="zh-CN" altLang="en-US" sz="2000" b="1" dirty="0"/>
              <a:t>年计算</a:t>
            </a:r>
          </a:p>
          <a:p>
            <a:r>
              <a:rPr lang="zh-CN" altLang="en-US" sz="2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缴纳方式：</a:t>
            </a:r>
            <a:r>
              <a:rPr lang="zh-CN" altLang="en-US" sz="2000" b="1" dirty="0"/>
              <a:t>每年固定</a:t>
            </a:r>
            <a:r>
              <a:rPr lang="zh-CN" altLang="en-US" sz="2000" b="1" dirty="0">
                <a:solidFill>
                  <a:srgbClr val="FF0000"/>
                </a:solidFill>
              </a:rPr>
              <a:t>缴纳</a:t>
            </a:r>
            <a:r>
              <a:rPr lang="en-US" altLang="zh-CN" sz="2000" b="1" dirty="0">
                <a:solidFill>
                  <a:srgbClr val="FF0000"/>
                </a:solidFill>
              </a:rPr>
              <a:t>2.5</a:t>
            </a:r>
            <a:r>
              <a:rPr lang="zh-CN" altLang="en-US" sz="2000" b="1" dirty="0"/>
              <a:t>万元</a:t>
            </a:r>
          </a:p>
          <a:p>
            <a:r>
              <a:rPr lang="zh-CN" altLang="en-US" sz="2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增值方式：</a:t>
            </a:r>
            <a:r>
              <a:rPr lang="zh-CN" altLang="en-US" sz="2000" b="1" dirty="0">
                <a:solidFill>
                  <a:srgbClr val="FF0000"/>
                </a:solidFill>
              </a:rPr>
              <a:t>积累的基金</a:t>
            </a:r>
            <a:r>
              <a:rPr lang="zh-CN" altLang="en-US" sz="2000" b="1" dirty="0">
                <a:solidFill>
                  <a:schemeClr val="tx1"/>
                </a:solidFill>
              </a:rPr>
              <a:t>以</a:t>
            </a:r>
            <a:r>
              <a:rPr lang="zh-CN" altLang="en-US" sz="2000" b="1" dirty="0">
                <a:sym typeface="+mn-ea"/>
              </a:rPr>
              <a:t>银行</a:t>
            </a:r>
            <a:r>
              <a:rPr lang="zh-CN" altLang="en-US" sz="2000" b="1" dirty="0"/>
              <a:t>储蓄的复利形式，年利率为3.5%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800" y="4246245"/>
            <a:ext cx="3244215" cy="23596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520" y="4136390"/>
            <a:ext cx="2743835" cy="24695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标题 1"/>
          <p:cNvSpPr txBox="1"/>
          <p:nvPr/>
        </p:nvSpPr>
        <p:spPr>
          <a:xfrm>
            <a:off x="643573" y="479255"/>
            <a:ext cx="10904438" cy="58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信息分析，模型假设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89,&quot;width&quot;:432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89,&quot;width&quot;:432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6c0df6c-1d8f-4a80-907e-4e02f41e06ac}"/>
</p:tagLst>
</file>

<file path=ppt/theme/theme1.xml><?xml version="1.0" encoding="utf-8"?>
<a:theme xmlns:a="http://schemas.openxmlformats.org/drawingml/2006/main" name="最小和静音_ALT">
  <a:themeElements>
    <a:clrScheme name="Japan 2">
      <a:dk1>
        <a:srgbClr val="231B23"/>
      </a:dk1>
      <a:lt1>
        <a:srgbClr val="FCF5E5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31B23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日式业务演示文稿</Template>
  <TotalTime>0</TotalTime>
  <Words>1624</Words>
  <Application>Microsoft Office PowerPoint</Application>
  <PresentationFormat>宽屏</PresentationFormat>
  <Paragraphs>269</Paragraphs>
  <Slides>31</Slides>
  <Notes>13</Notes>
  <HiddenSlides>0</HiddenSlides>
  <MMClips>1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Meiryo UI</vt:lpstr>
      <vt:lpstr>Microsoft YaHei UI</vt:lpstr>
      <vt:lpstr>等线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最小和静音_ALT</vt:lpstr>
      <vt:lpstr>Worksheet</vt:lpstr>
      <vt:lpstr>Microsoft Excel 工作表</vt:lpstr>
      <vt:lpstr>养老金问题         的数学模型探究</vt:lpstr>
      <vt:lpstr>PowerPoint 演示文稿</vt:lpstr>
      <vt:lpstr>创设情境，提出问题</vt:lpstr>
      <vt:lpstr>创设情境，提出问题</vt:lpstr>
      <vt:lpstr>PowerPoint 演示文稿</vt:lpstr>
      <vt:lpstr>信息分析，模型假设</vt:lpstr>
      <vt:lpstr>信息分析，模型假设</vt:lpstr>
      <vt:lpstr>PowerPoint 演示文稿</vt:lpstr>
      <vt:lpstr>PowerPoint 演示文稿</vt:lpstr>
      <vt:lpstr>PowerPoint 演示文稿</vt:lpstr>
      <vt:lpstr>分段探究，建立模型</vt:lpstr>
      <vt:lpstr>分段探究，建立模型</vt:lpstr>
      <vt:lpstr>分段探究，建立模型</vt:lpstr>
      <vt:lpstr>分段探究，建立模型</vt:lpstr>
      <vt:lpstr>分段探究，建立模型</vt:lpstr>
      <vt:lpstr>分段探究，建立模型</vt:lpstr>
      <vt:lpstr>分段探究，建立模型</vt:lpstr>
      <vt:lpstr>分段探究，建立模型</vt:lpstr>
      <vt:lpstr>分段探究，建立模型</vt:lpstr>
      <vt:lpstr>PowerPoint 演示文稿</vt:lpstr>
      <vt:lpstr>整合研究，问题求解</vt:lpstr>
      <vt:lpstr>整合研究，问题求解</vt:lpstr>
      <vt:lpstr>整合研究，问题求解</vt:lpstr>
      <vt:lpstr>整合研究，问题求解</vt:lpstr>
      <vt:lpstr>PowerPoint 演示文稿</vt:lpstr>
      <vt:lpstr>模型泛化，扩展应用</vt:lpstr>
      <vt:lpstr>模型泛化，扩展应用</vt:lpstr>
      <vt:lpstr>模型泛化，扩展应用</vt:lpstr>
      <vt:lpstr>模型泛化，扩展应用</vt:lpstr>
      <vt:lpstr>PowerPoint 演示文稿</vt:lpstr>
      <vt:lpstr>养老金问题         的数学模型探究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22</cp:revision>
  <dcterms:created xsi:type="dcterms:W3CDTF">2020-05-09T04:35:00Z</dcterms:created>
  <dcterms:modified xsi:type="dcterms:W3CDTF">2020-06-01T02:23:33Z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