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colors4.xml" ContentType="application/vnd.ms-office.chartcolorstyle+xml"/>
  <Override PartName="/ppt/charts/colors5.xml" ContentType="application/vnd.ms-office.chartcolorstyle+xml"/>
  <Override PartName="/ppt/charts/colors6.xml" ContentType="application/vnd.ms-office.chartcolorstyle+xml"/>
  <Override PartName="/ppt/charts/colors7.xml" ContentType="application/vnd.ms-office.chartcolorstyle+xml"/>
  <Override PartName="/ppt/charts/colors8.xml" ContentType="application/vnd.ms-office.chartcolorstyle+xml"/>
  <Override PartName="/ppt/charts/colors9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charts/style4.xml" ContentType="application/vnd.ms-office.chartstyle+xml"/>
  <Override PartName="/ppt/charts/style5.xml" ContentType="application/vnd.ms-office.chartstyle+xml"/>
  <Override PartName="/ppt/charts/style6.xml" ContentType="application/vnd.ms-office.chartstyle+xml"/>
  <Override PartName="/ppt/charts/style7.xml" ContentType="application/vnd.ms-office.chartstyle+xml"/>
  <Override PartName="/ppt/charts/style8.xml" ContentType="application/vnd.ms-office.chartstyle+xml"/>
  <Override PartName="/ppt/charts/style9.xml" ContentType="application/vnd.ms-office.chart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3"/>
  </p:sldMasterIdLst>
  <p:notesMasterIdLst>
    <p:notesMasterId r:id="rId27"/>
  </p:notesMasterIdLst>
  <p:sldIdLst>
    <p:sldId id="256" r:id="rId4"/>
    <p:sldId id="351" r:id="rId5"/>
    <p:sldId id="362" r:id="rId6"/>
    <p:sldId id="363" r:id="rId7"/>
    <p:sldId id="364" r:id="rId8"/>
    <p:sldId id="381" r:id="rId9"/>
    <p:sldId id="365" r:id="rId10"/>
    <p:sldId id="366" r:id="rId11"/>
    <p:sldId id="382" r:id="rId12"/>
    <p:sldId id="367" r:id="rId13"/>
    <p:sldId id="368" r:id="rId14"/>
    <p:sldId id="384" r:id="rId15"/>
    <p:sldId id="385" r:id="rId16"/>
    <p:sldId id="369" r:id="rId17"/>
    <p:sldId id="373" r:id="rId18"/>
    <p:sldId id="374" r:id="rId19"/>
    <p:sldId id="375" r:id="rId20"/>
    <p:sldId id="386" r:id="rId21"/>
    <p:sldId id="376" r:id="rId22"/>
    <p:sldId id="377" r:id="rId23"/>
    <p:sldId id="353" r:id="rId24"/>
    <p:sldId id="398" r:id="rId25"/>
    <p:sldId id="378" r:id="rId26"/>
  </p:sldIdLst>
  <p:sldSz cx="9144000" cy="6858000" type="screen4x3"/>
  <p:notesSz cx="6380480" cy="8721725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00"/>
    <a:srgbClr val="FF3300"/>
    <a:srgbClr val="00CC66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-1008" y="-108"/>
      </p:cViewPr>
      <p:guideLst>
        <p:guide orient="horz" pos="217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2" Type="http://schemas.openxmlformats.org/officeDocument/2006/relationships/customXml" Target="../customXml/item1.xml"/><Relationship Id="rId31" Type="http://schemas.openxmlformats.org/officeDocument/2006/relationships/customXmlProps" Target="../customXml/itemProps3.xml"/><Relationship Id="rId30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notesMaster" Target="notesMasters/notesMaster1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file:///C:\Users\ww\Desktop\&#25945;&#30740;&#35838;&#20363;&#35770;&#25991;\&#24191;&#19996;&#30465;&#39318;&#23626;&#39640;&#20013;&#25968;&#23398;&#24314;&#27169;&#35838;&#22530;&#25945;&#23398;&#35774;&#35745;&#20248;&#31168;&#20316;&#21697;&#24449;&#38598;&#20132;&#27969;&#27963;&#21160;\&#20215;&#26684;&#19982;&#38144;&#37327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oleObject" Target="file:///C:\Users\ww\Desktop\&#25945;&#30740;&#35838;&#20363;&#35770;&#25991;\&#24191;&#19996;&#30465;&#39318;&#23626;&#39640;&#20013;&#25968;&#23398;&#24314;&#27169;&#35838;&#22530;&#25945;&#23398;&#35774;&#35745;&#20248;&#31168;&#20316;&#21697;&#24449;&#38598;&#20132;&#27969;&#27963;&#21160;\&#20215;&#26684;&#19982;&#38144;&#37327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oleObject" Target="file:///C:\Users\ww\Desktop\&#25945;&#30740;&#35838;&#20363;&#35770;&#25991;\&#24191;&#19996;&#30465;&#39318;&#23626;&#39640;&#20013;&#25968;&#23398;&#24314;&#27169;&#35838;&#22530;&#25945;&#23398;&#35774;&#35745;&#20248;&#31168;&#20316;&#21697;&#24449;&#38598;&#20132;&#27969;&#27963;&#21160;\&#20215;&#26684;&#19982;&#38144;&#37327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microsoft.com/office/2011/relationships/chartStyle" Target="style4.xml"/><Relationship Id="rId1" Type="http://schemas.openxmlformats.org/officeDocument/2006/relationships/oleObject" Target="file:///C:\Users\ww\Desktop\&#25945;&#30740;&#35838;&#20363;&#35770;&#25991;\&#24191;&#19996;&#30465;&#39318;&#23626;&#39640;&#20013;&#25968;&#23398;&#24314;&#27169;&#35838;&#22530;&#25945;&#23398;&#35774;&#35745;&#20248;&#31168;&#20316;&#21697;&#24449;&#38598;&#20132;&#27969;&#27963;&#21160;\&#20215;&#26684;&#19982;&#38144;&#37327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ColorStyle" Target="colors5.xml"/><Relationship Id="rId2" Type="http://schemas.microsoft.com/office/2011/relationships/chartStyle" Target="style5.xml"/><Relationship Id="rId1" Type="http://schemas.openxmlformats.org/officeDocument/2006/relationships/oleObject" Target="file:///C:\Users\ww\Desktop\&#25945;&#30740;&#35838;&#20363;&#35770;&#25991;\&#24191;&#19996;&#30465;&#39318;&#23626;&#39640;&#20013;&#25968;&#23398;&#24314;&#27169;&#35838;&#22530;&#25945;&#23398;&#35774;&#35745;&#20248;&#31168;&#20316;&#21697;&#24449;&#38598;&#20132;&#27969;&#27963;&#21160;\&#20215;&#26684;&#19982;&#38144;&#373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ColorStyle" Target="colors6.xml"/><Relationship Id="rId2" Type="http://schemas.microsoft.com/office/2011/relationships/chartStyle" Target="style6.xml"/><Relationship Id="rId1" Type="http://schemas.openxmlformats.org/officeDocument/2006/relationships/oleObject" Target="file:///C:\Users\ww\Desktop\&#25945;&#30740;&#35838;&#20363;&#35770;&#25991;\&#24191;&#19996;&#30465;&#39318;&#23626;&#39640;&#20013;&#25968;&#23398;&#24314;&#27169;&#35838;&#22530;&#25945;&#23398;&#35774;&#35745;&#20248;&#31168;&#20316;&#21697;&#24449;&#38598;&#20132;&#27969;&#27963;&#21160;\&#20215;&#26684;&#19982;&#38144;&#37327;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ColorStyle" Target="colors7.xml"/><Relationship Id="rId2" Type="http://schemas.microsoft.com/office/2011/relationships/chartStyle" Target="style7.xml"/><Relationship Id="rId1" Type="http://schemas.openxmlformats.org/officeDocument/2006/relationships/oleObject" Target="file:///C:\Users\ww\Desktop\&#25945;&#30740;&#35838;&#20363;&#35770;&#25991;\&#24191;&#19996;&#30465;&#39318;&#23626;&#39640;&#20013;&#25968;&#23398;&#24314;&#27169;&#35838;&#22530;&#25945;&#23398;&#35774;&#35745;&#20248;&#31168;&#20316;&#21697;&#24449;&#38598;&#20132;&#27969;&#27963;&#21160;\&#20215;&#26684;&#19982;&#38144;&#37327;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ColorStyle" Target="colors8.xml"/><Relationship Id="rId2" Type="http://schemas.microsoft.com/office/2011/relationships/chartStyle" Target="style8.xml"/><Relationship Id="rId1" Type="http://schemas.openxmlformats.org/officeDocument/2006/relationships/oleObject" Target="file:///C:\Users\ww\Desktop\&#25945;&#30740;&#35838;&#20363;&#35770;&#25991;\&#24191;&#19996;&#30465;&#39318;&#23626;&#39640;&#20013;&#25968;&#23398;&#24314;&#27169;&#35838;&#22530;&#25945;&#23398;&#35774;&#35745;&#20248;&#31168;&#20316;&#21697;&#24449;&#38598;&#20132;&#27969;&#27963;&#21160;\&#20215;&#26684;&#19982;&#38144;&#37327;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ColorStyle" Target="colors9.xml"/><Relationship Id="rId2" Type="http://schemas.microsoft.com/office/2011/relationships/chartStyle" Target="style9.xml"/><Relationship Id="rId1" Type="http://schemas.openxmlformats.org/officeDocument/2006/relationships/oleObject" Target="file:///C:\Users\ww\Desktop\&#25945;&#30740;&#35838;&#20363;&#35770;&#25991;\&#24191;&#19996;&#30465;&#39318;&#23626;&#39640;&#20013;&#25968;&#23398;&#24314;&#27169;&#35838;&#22530;&#25945;&#23398;&#35774;&#35745;&#20248;&#31168;&#20316;&#21697;&#24449;&#38598;&#20132;&#27969;&#27963;&#21160;\&#20215;&#26684;&#19982;&#38144;&#373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138888888889"/>
          <c:y val="0.116666666666667"/>
          <c:w val="0.836027777777778"/>
          <c:h val="0.740833333333333"/>
        </c:manualLayout>
      </c:layout>
      <c:scatterChart>
        <c:scatterStyle val="marker"/>
        <c:varyColors val="0"/>
        <c:ser>
          <c:idx val="0"/>
          <c:order val="0"/>
          <c:tx>
            <c:strRef>
              <c:f>[价格与销量.xlsx]Sheet1!$A$2</c:f>
              <c:strCache>
                <c:ptCount val="1"/>
                <c:pt idx="0">
                  <c:v>销量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elete val="1"/>
          </c:dLbls>
          <c:xVal>
            <c:numRef>
              <c:f>[价格与销量.xlsx]Sheet1!$B$1:$M$1</c:f>
              <c:numCache>
                <c:formatCode>General</c:formatCode>
                <c:ptCount val="12"/>
                <c:pt idx="0">
                  <c:v>200</c:v>
                </c:pt>
                <c:pt idx="1">
                  <c:v>190</c:v>
                </c:pt>
                <c:pt idx="2">
                  <c:v>180</c:v>
                </c:pt>
                <c:pt idx="3">
                  <c:v>170</c:v>
                </c:pt>
                <c:pt idx="4">
                  <c:v>160</c:v>
                </c:pt>
                <c:pt idx="5">
                  <c:v>150</c:v>
                </c:pt>
                <c:pt idx="6">
                  <c:v>140</c:v>
                </c:pt>
                <c:pt idx="7">
                  <c:v>130</c:v>
                </c:pt>
                <c:pt idx="8">
                  <c:v>120</c:v>
                </c:pt>
                <c:pt idx="9">
                  <c:v>110</c:v>
                </c:pt>
                <c:pt idx="10">
                  <c:v>100</c:v>
                </c:pt>
                <c:pt idx="11">
                  <c:v>90</c:v>
                </c:pt>
              </c:numCache>
            </c:numRef>
          </c:xVal>
          <c:yVal>
            <c:numRef>
              <c:f>[价格与销量.xlsx]Sheet1!$B$2:$M$2</c:f>
              <c:numCache>
                <c:formatCode>General</c:formatCode>
                <c:ptCount val="12"/>
                <c:pt idx="0">
                  <c:v>6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17</c:v>
                </c:pt>
                <c:pt idx="6">
                  <c:v>20</c:v>
                </c:pt>
                <c:pt idx="7">
                  <c:v>27</c:v>
                </c:pt>
                <c:pt idx="8">
                  <c:v>31</c:v>
                </c:pt>
                <c:pt idx="9">
                  <c:v>38</c:v>
                </c:pt>
                <c:pt idx="10">
                  <c:v>47</c:v>
                </c:pt>
                <c:pt idx="11">
                  <c:v>55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2431256"/>
        <c:axId val="921040135"/>
      </c:scatterChart>
      <c:valAx>
        <c:axId val="152431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价格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921040135"/>
        <c:crosses val="autoZero"/>
        <c:crossBetween val="midCat"/>
      </c:valAx>
      <c:valAx>
        <c:axId val="9210401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销量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524312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07777777777778"/>
          <c:y val="0.178935185185185"/>
          <c:w val="0.904986111111111"/>
          <c:h val="0.710972222222222"/>
        </c:manualLayout>
      </c:layout>
      <c:scatterChart>
        <c:scatterStyle val="marker"/>
        <c:varyColors val="0"/>
        <c:ser>
          <c:idx val="0"/>
          <c:order val="0"/>
          <c:tx>
            <c:strRef>
              <c:f>[价格与销量.xlsx]Sheet1!$A$2</c:f>
              <c:strCache>
                <c:ptCount val="1"/>
                <c:pt idx="0">
                  <c:v>销量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elete val="1"/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0.340380875202593"/>
                  <c:y val="-0.1644752627938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anchor="ctr" anchorCtr="1"/>
                <a:lstStyle/>
                <a:p>
                  <a:pPr>
                    <a:defRPr lang="zh-CN"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</c:trendlineLbl>
          </c:trendline>
          <c:xVal>
            <c:numRef>
              <c:f>[价格与销量.xlsx]Sheet1!$B$1:$M$1</c:f>
              <c:numCache>
                <c:formatCode>General</c:formatCode>
                <c:ptCount val="12"/>
                <c:pt idx="0">
                  <c:v>200</c:v>
                </c:pt>
                <c:pt idx="1">
                  <c:v>190</c:v>
                </c:pt>
                <c:pt idx="2">
                  <c:v>180</c:v>
                </c:pt>
                <c:pt idx="3">
                  <c:v>170</c:v>
                </c:pt>
                <c:pt idx="4">
                  <c:v>160</c:v>
                </c:pt>
                <c:pt idx="5">
                  <c:v>150</c:v>
                </c:pt>
                <c:pt idx="6">
                  <c:v>140</c:v>
                </c:pt>
                <c:pt idx="7">
                  <c:v>130</c:v>
                </c:pt>
                <c:pt idx="8">
                  <c:v>120</c:v>
                </c:pt>
                <c:pt idx="9">
                  <c:v>110</c:v>
                </c:pt>
                <c:pt idx="10">
                  <c:v>100</c:v>
                </c:pt>
                <c:pt idx="11">
                  <c:v>90</c:v>
                </c:pt>
              </c:numCache>
            </c:numRef>
          </c:xVal>
          <c:yVal>
            <c:numRef>
              <c:f>[价格与销量.xlsx]Sheet1!$B$2:$M$2</c:f>
              <c:numCache>
                <c:formatCode>General</c:formatCode>
                <c:ptCount val="12"/>
                <c:pt idx="0">
                  <c:v>6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17</c:v>
                </c:pt>
                <c:pt idx="6">
                  <c:v>20</c:v>
                </c:pt>
                <c:pt idx="7">
                  <c:v>27</c:v>
                </c:pt>
                <c:pt idx="8">
                  <c:v>31</c:v>
                </c:pt>
                <c:pt idx="9">
                  <c:v>38</c:v>
                </c:pt>
                <c:pt idx="10">
                  <c:v>47</c:v>
                </c:pt>
                <c:pt idx="11">
                  <c:v>55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11178100"/>
        <c:axId val="480887032"/>
      </c:scatterChart>
      <c:valAx>
        <c:axId val="9111781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价格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480887032"/>
        <c:crosses val="autoZero"/>
        <c:crossBetween val="midCat"/>
      </c:valAx>
      <c:valAx>
        <c:axId val="480887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销量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9111781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24444444444444"/>
          <c:y val="0.137962962962963"/>
          <c:w val="0.904986111111111"/>
          <c:h val="0.710972222222222"/>
        </c:manualLayout>
      </c:layout>
      <c:scatterChart>
        <c:scatterStyle val="marker"/>
        <c:varyColors val="0"/>
        <c:ser>
          <c:idx val="0"/>
          <c:order val="0"/>
          <c:tx>
            <c:strRef>
              <c:f>[价格与销量.xlsx]Sheet1!$A$2</c:f>
              <c:strCache>
                <c:ptCount val="1"/>
                <c:pt idx="0">
                  <c:v>销量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elete val="1"/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1"/>
            <c:dispEq val="1"/>
            <c:trendlineLbl>
              <c:layout>
                <c:manualLayout>
                  <c:x val="-0.396667867435159"/>
                  <c:y val="-0.090763529073114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anchor="ctr" anchorCtr="1"/>
                <a:lstStyle/>
                <a:p>
                  <a:pPr>
                    <a:defRPr lang="zh-CN"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</c:trendlineLbl>
          </c:trendline>
          <c:xVal>
            <c:numRef>
              <c:f>[价格与销量.xlsx]Sheet1!$B$1:$M$1</c:f>
              <c:numCache>
                <c:formatCode>General</c:formatCode>
                <c:ptCount val="12"/>
                <c:pt idx="0">
                  <c:v>200</c:v>
                </c:pt>
                <c:pt idx="1">
                  <c:v>190</c:v>
                </c:pt>
                <c:pt idx="2">
                  <c:v>180</c:v>
                </c:pt>
                <c:pt idx="3">
                  <c:v>170</c:v>
                </c:pt>
                <c:pt idx="4">
                  <c:v>160</c:v>
                </c:pt>
                <c:pt idx="5">
                  <c:v>150</c:v>
                </c:pt>
                <c:pt idx="6">
                  <c:v>140</c:v>
                </c:pt>
                <c:pt idx="7">
                  <c:v>130</c:v>
                </c:pt>
                <c:pt idx="8">
                  <c:v>120</c:v>
                </c:pt>
                <c:pt idx="9">
                  <c:v>110</c:v>
                </c:pt>
                <c:pt idx="10">
                  <c:v>100</c:v>
                </c:pt>
                <c:pt idx="11">
                  <c:v>90</c:v>
                </c:pt>
              </c:numCache>
            </c:numRef>
          </c:xVal>
          <c:yVal>
            <c:numRef>
              <c:f>[价格与销量.xlsx]Sheet1!$B$2:$M$2</c:f>
              <c:numCache>
                <c:formatCode>General</c:formatCode>
                <c:ptCount val="12"/>
                <c:pt idx="0">
                  <c:v>6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17</c:v>
                </c:pt>
                <c:pt idx="6">
                  <c:v>20</c:v>
                </c:pt>
                <c:pt idx="7">
                  <c:v>27</c:v>
                </c:pt>
                <c:pt idx="8">
                  <c:v>31</c:v>
                </c:pt>
                <c:pt idx="9">
                  <c:v>38</c:v>
                </c:pt>
                <c:pt idx="10">
                  <c:v>47</c:v>
                </c:pt>
                <c:pt idx="11">
                  <c:v>55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4867913"/>
        <c:axId val="953149000"/>
      </c:scatterChart>
      <c:valAx>
        <c:axId val="51486791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价格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953149000"/>
        <c:crosses val="autoZero"/>
        <c:crossBetween val="midCat"/>
      </c:valAx>
      <c:valAx>
        <c:axId val="953149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销量</a:t>
                </a:r>
              </a:p>
            </c:rich>
          </c:tx>
          <c:layout>
            <c:manualLayout>
              <c:xMode val="edge"/>
              <c:yMode val="edge"/>
              <c:x val="0.0692791226427712"/>
              <c:y val="0.40673863712591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1486791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0" vertOverflow="ellipsis" vert="horz" wrap="square" anchor="ctr" anchorCtr="1"/>
        <a:lstStyle/>
        <a:p>
          <a:pPr>
            <a:defRPr lang="zh-CN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</a:p>
      </c:txPr>
    </c:title>
    <c:autoTitleDeleted val="0"/>
    <c:plotArea>
      <c:layout>
        <c:manualLayout>
          <c:layoutTarget val="inner"/>
          <c:xMode val="edge"/>
          <c:yMode val="edge"/>
          <c:x val="0.104629068122094"/>
          <c:y val="0.132520099805933"/>
          <c:w val="0.861714170204164"/>
          <c:h val="0.65467147213751"/>
        </c:manualLayout>
      </c:layout>
      <c:scatterChart>
        <c:scatterStyle val="marker"/>
        <c:varyColors val="0"/>
        <c:ser>
          <c:idx val="0"/>
          <c:order val="0"/>
          <c:tx>
            <c:strRef>
              <c:f>[价格与销量.xlsx]Sheet1!$A$2</c:f>
              <c:strCache>
                <c:ptCount val="1"/>
                <c:pt idx="0">
                  <c:v>销量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elete val="1"/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170794420861128"/>
                  <c:y val="-0.01941511618355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anchor="ctr" anchorCtr="1"/>
                <a:lstStyle/>
                <a:p>
                  <a:pPr>
                    <a:defRPr lang="zh-CN"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</c:trendlineLbl>
          </c:trendline>
          <c:xVal>
            <c:numRef>
              <c:f>[价格与销量.xlsx]Sheet1!$B$1:$M$1</c:f>
              <c:numCache>
                <c:formatCode>General</c:formatCode>
                <c:ptCount val="12"/>
                <c:pt idx="0">
                  <c:v>200</c:v>
                </c:pt>
                <c:pt idx="1">
                  <c:v>190</c:v>
                </c:pt>
                <c:pt idx="2">
                  <c:v>180</c:v>
                </c:pt>
                <c:pt idx="3">
                  <c:v>170</c:v>
                </c:pt>
                <c:pt idx="4">
                  <c:v>160</c:v>
                </c:pt>
                <c:pt idx="5">
                  <c:v>150</c:v>
                </c:pt>
                <c:pt idx="6">
                  <c:v>140</c:v>
                </c:pt>
                <c:pt idx="7">
                  <c:v>130</c:v>
                </c:pt>
                <c:pt idx="8">
                  <c:v>120</c:v>
                </c:pt>
                <c:pt idx="9">
                  <c:v>110</c:v>
                </c:pt>
                <c:pt idx="10">
                  <c:v>100</c:v>
                </c:pt>
                <c:pt idx="11">
                  <c:v>90</c:v>
                </c:pt>
              </c:numCache>
            </c:numRef>
          </c:xVal>
          <c:yVal>
            <c:numRef>
              <c:f>[价格与销量.xlsx]Sheet1!$B$2:$M$2</c:f>
              <c:numCache>
                <c:formatCode>General</c:formatCode>
                <c:ptCount val="12"/>
                <c:pt idx="0">
                  <c:v>6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17</c:v>
                </c:pt>
                <c:pt idx="6">
                  <c:v>20</c:v>
                </c:pt>
                <c:pt idx="7">
                  <c:v>27</c:v>
                </c:pt>
                <c:pt idx="8">
                  <c:v>31</c:v>
                </c:pt>
                <c:pt idx="9">
                  <c:v>38</c:v>
                </c:pt>
                <c:pt idx="10">
                  <c:v>47</c:v>
                </c:pt>
                <c:pt idx="11">
                  <c:v>55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237632"/>
        <c:axId val="240233882"/>
      </c:scatterChart>
      <c:valAx>
        <c:axId val="85237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240233882"/>
        <c:crosses val="autoZero"/>
        <c:crossBetween val="midCat"/>
      </c:valAx>
      <c:valAx>
        <c:axId val="24023388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8523763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500982318271"/>
          <c:y val="0.110341003604103"/>
          <c:w val="0.783870333988212"/>
          <c:h val="0.689603548655392"/>
        </c:manualLayout>
      </c:layout>
      <c:scatterChart>
        <c:scatterStyle val="marker"/>
        <c:varyColors val="0"/>
        <c:ser>
          <c:idx val="0"/>
          <c:order val="0"/>
          <c:tx>
            <c:strRef>
              <c:f>[价格与销量.xlsx]Sheet1!$A$2</c:f>
              <c:strCache>
                <c:ptCount val="1"/>
                <c:pt idx="0">
                  <c:v>销量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elete val="1"/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og"/>
            <c:dispRSqr val="1"/>
            <c:dispEq val="1"/>
            <c:trendlineLbl>
              <c:layout>
                <c:manualLayout>
                  <c:x val="-0.238314505566471"/>
                  <c:y val="-0.22403867040995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anchor="ctr" anchorCtr="1"/>
                <a:lstStyle/>
                <a:p>
                  <a:pPr>
                    <a:defRPr lang="zh-CN"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</c:trendlineLbl>
          </c:trendline>
          <c:xVal>
            <c:numRef>
              <c:f>[价格与销量.xlsx]Sheet1!$B$1:$M$1</c:f>
              <c:numCache>
                <c:formatCode>General</c:formatCode>
                <c:ptCount val="12"/>
                <c:pt idx="0">
                  <c:v>200</c:v>
                </c:pt>
                <c:pt idx="1">
                  <c:v>190</c:v>
                </c:pt>
                <c:pt idx="2">
                  <c:v>180</c:v>
                </c:pt>
                <c:pt idx="3">
                  <c:v>170</c:v>
                </c:pt>
                <c:pt idx="4">
                  <c:v>160</c:v>
                </c:pt>
                <c:pt idx="5">
                  <c:v>150</c:v>
                </c:pt>
                <c:pt idx="6">
                  <c:v>140</c:v>
                </c:pt>
                <c:pt idx="7">
                  <c:v>130</c:v>
                </c:pt>
                <c:pt idx="8">
                  <c:v>120</c:v>
                </c:pt>
                <c:pt idx="9">
                  <c:v>110</c:v>
                </c:pt>
                <c:pt idx="10">
                  <c:v>100</c:v>
                </c:pt>
                <c:pt idx="11">
                  <c:v>90</c:v>
                </c:pt>
              </c:numCache>
            </c:numRef>
          </c:xVal>
          <c:yVal>
            <c:numRef>
              <c:f>[价格与销量.xlsx]Sheet1!$B$2:$M$2</c:f>
              <c:numCache>
                <c:formatCode>General</c:formatCode>
                <c:ptCount val="12"/>
                <c:pt idx="0">
                  <c:v>6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17</c:v>
                </c:pt>
                <c:pt idx="6">
                  <c:v>20</c:v>
                </c:pt>
                <c:pt idx="7">
                  <c:v>27</c:v>
                </c:pt>
                <c:pt idx="8">
                  <c:v>31</c:v>
                </c:pt>
                <c:pt idx="9">
                  <c:v>38</c:v>
                </c:pt>
                <c:pt idx="10">
                  <c:v>47</c:v>
                </c:pt>
                <c:pt idx="11">
                  <c:v>55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2431256"/>
        <c:axId val="921040135"/>
      </c:scatterChart>
      <c:valAx>
        <c:axId val="152431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价格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921040135"/>
        <c:crosses val="autoZero"/>
        <c:crossBetween val="midCat"/>
      </c:valAx>
      <c:valAx>
        <c:axId val="9210401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销量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524312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707777777777778"/>
          <c:y val="0.178935185185185"/>
          <c:w val="0.904986111111111"/>
          <c:h val="0.710972222222222"/>
        </c:manualLayout>
      </c:layout>
      <c:scatterChart>
        <c:scatterStyle val="marker"/>
        <c:varyColors val="0"/>
        <c:ser>
          <c:idx val="0"/>
          <c:order val="0"/>
          <c:tx>
            <c:strRef>
              <c:f>[价格与销量.xlsx]Sheet1!$A$2</c:f>
              <c:strCache>
                <c:ptCount val="1"/>
                <c:pt idx="0">
                  <c:v>销量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elete val="1"/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0.340380875202593"/>
                  <c:y val="-0.1644752627938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anchor="ctr" anchorCtr="1"/>
                <a:lstStyle/>
                <a:p>
                  <a:pPr>
                    <a:defRPr lang="zh-CN"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</c:trendlineLbl>
          </c:trendline>
          <c:xVal>
            <c:numRef>
              <c:f>[价格与销量.xlsx]Sheet1!$B$1:$M$1</c:f>
              <c:numCache>
                <c:formatCode>General</c:formatCode>
                <c:ptCount val="12"/>
                <c:pt idx="0">
                  <c:v>200</c:v>
                </c:pt>
                <c:pt idx="1">
                  <c:v>190</c:v>
                </c:pt>
                <c:pt idx="2">
                  <c:v>180</c:v>
                </c:pt>
                <c:pt idx="3">
                  <c:v>170</c:v>
                </c:pt>
                <c:pt idx="4">
                  <c:v>160</c:v>
                </c:pt>
                <c:pt idx="5">
                  <c:v>150</c:v>
                </c:pt>
                <c:pt idx="6">
                  <c:v>140</c:v>
                </c:pt>
                <c:pt idx="7">
                  <c:v>130</c:v>
                </c:pt>
                <c:pt idx="8">
                  <c:v>120</c:v>
                </c:pt>
                <c:pt idx="9">
                  <c:v>110</c:v>
                </c:pt>
                <c:pt idx="10">
                  <c:v>100</c:v>
                </c:pt>
                <c:pt idx="11">
                  <c:v>90</c:v>
                </c:pt>
              </c:numCache>
            </c:numRef>
          </c:xVal>
          <c:yVal>
            <c:numRef>
              <c:f>[价格与销量.xlsx]Sheet1!$B$2:$M$2</c:f>
              <c:numCache>
                <c:formatCode>General</c:formatCode>
                <c:ptCount val="12"/>
                <c:pt idx="0">
                  <c:v>6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17</c:v>
                </c:pt>
                <c:pt idx="6">
                  <c:v>20</c:v>
                </c:pt>
                <c:pt idx="7">
                  <c:v>27</c:v>
                </c:pt>
                <c:pt idx="8">
                  <c:v>31</c:v>
                </c:pt>
                <c:pt idx="9">
                  <c:v>38</c:v>
                </c:pt>
                <c:pt idx="10">
                  <c:v>47</c:v>
                </c:pt>
                <c:pt idx="11">
                  <c:v>55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11178100"/>
        <c:axId val="480887032"/>
      </c:scatterChart>
      <c:valAx>
        <c:axId val="9111781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价格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480887032"/>
        <c:crosses val="autoZero"/>
        <c:crossBetween val="midCat"/>
      </c:valAx>
      <c:valAx>
        <c:axId val="480887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销量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9111781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69125352680371"/>
          <c:y val="0.169731556260616"/>
          <c:w val="0.904986111111111"/>
          <c:h val="0.710972222222222"/>
        </c:manualLayout>
      </c:layout>
      <c:scatterChart>
        <c:scatterStyle val="marker"/>
        <c:varyColors val="0"/>
        <c:ser>
          <c:idx val="0"/>
          <c:order val="0"/>
          <c:tx>
            <c:strRef>
              <c:f>[价格与销量.xlsx]Sheet1!$A$2</c:f>
              <c:strCache>
                <c:ptCount val="1"/>
                <c:pt idx="0">
                  <c:v>销量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elete val="1"/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1"/>
            <c:dispEq val="1"/>
            <c:trendlineLbl>
              <c:layout>
                <c:manualLayout>
                  <c:x val="-0.396667867435159"/>
                  <c:y val="-0.090763529073114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anchor="ctr" anchorCtr="1"/>
                <a:lstStyle/>
                <a:p>
                  <a:pPr>
                    <a:defRPr lang="zh-CN"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</c:trendlineLbl>
          </c:trendline>
          <c:xVal>
            <c:numRef>
              <c:f>[价格与销量.xlsx]Sheet1!$B$1:$M$1</c:f>
              <c:numCache>
                <c:formatCode>General</c:formatCode>
                <c:ptCount val="12"/>
                <c:pt idx="0">
                  <c:v>200</c:v>
                </c:pt>
                <c:pt idx="1">
                  <c:v>190</c:v>
                </c:pt>
                <c:pt idx="2">
                  <c:v>180</c:v>
                </c:pt>
                <c:pt idx="3">
                  <c:v>170</c:v>
                </c:pt>
                <c:pt idx="4">
                  <c:v>160</c:v>
                </c:pt>
                <c:pt idx="5">
                  <c:v>150</c:v>
                </c:pt>
                <c:pt idx="6">
                  <c:v>140</c:v>
                </c:pt>
                <c:pt idx="7">
                  <c:v>130</c:v>
                </c:pt>
                <c:pt idx="8">
                  <c:v>120</c:v>
                </c:pt>
                <c:pt idx="9">
                  <c:v>110</c:v>
                </c:pt>
                <c:pt idx="10">
                  <c:v>100</c:v>
                </c:pt>
                <c:pt idx="11">
                  <c:v>90</c:v>
                </c:pt>
              </c:numCache>
            </c:numRef>
          </c:xVal>
          <c:yVal>
            <c:numRef>
              <c:f>[价格与销量.xlsx]Sheet1!$B$2:$M$2</c:f>
              <c:numCache>
                <c:formatCode>General</c:formatCode>
                <c:ptCount val="12"/>
                <c:pt idx="0">
                  <c:v>6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17</c:v>
                </c:pt>
                <c:pt idx="6">
                  <c:v>20</c:v>
                </c:pt>
                <c:pt idx="7">
                  <c:v>27</c:v>
                </c:pt>
                <c:pt idx="8">
                  <c:v>31</c:v>
                </c:pt>
                <c:pt idx="9">
                  <c:v>38</c:v>
                </c:pt>
                <c:pt idx="10">
                  <c:v>47</c:v>
                </c:pt>
                <c:pt idx="11">
                  <c:v>55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4867913"/>
        <c:axId val="953149000"/>
      </c:scatterChart>
      <c:valAx>
        <c:axId val="51486791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价格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953149000"/>
        <c:crosses val="autoZero"/>
        <c:crossBetween val="midCat"/>
      </c:valAx>
      <c:valAx>
        <c:axId val="953149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销量</a:t>
                </a:r>
              </a:p>
            </c:rich>
          </c:tx>
          <c:layout>
            <c:manualLayout>
              <c:xMode val="edge"/>
              <c:yMode val="edge"/>
              <c:x val="0.0692791226427712"/>
              <c:y val="0.40673863712591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1486791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656922258691952"/>
          <c:y val="0.128809028751207"/>
          <c:w val="0.904986111111111"/>
          <c:h val="0.710972222222222"/>
        </c:manualLayout>
      </c:layout>
      <c:scatterChart>
        <c:scatterStyle val="marker"/>
        <c:varyColors val="0"/>
        <c:ser>
          <c:idx val="0"/>
          <c:order val="0"/>
          <c:tx>
            <c:strRef>
              <c:f>[价格与销量.xlsx]Sheet1!$A$2</c:f>
              <c:strCache>
                <c:ptCount val="1"/>
                <c:pt idx="0">
                  <c:v>销量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elete val="1"/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0.451111111111111"/>
                  <c:y val="-0.53245995667141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anchor="ctr" anchorCtr="1"/>
                <a:lstStyle/>
                <a:p>
                  <a:pPr>
                    <a:defRPr lang="zh-CN"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</c:trendlineLbl>
          </c:trendline>
          <c:xVal>
            <c:numRef>
              <c:f>[价格与销量.xlsx]Sheet1!$B$1:$M$1</c:f>
              <c:numCache>
                <c:formatCode>General</c:formatCode>
                <c:ptCount val="12"/>
                <c:pt idx="0">
                  <c:v>200</c:v>
                </c:pt>
                <c:pt idx="1">
                  <c:v>190</c:v>
                </c:pt>
                <c:pt idx="2">
                  <c:v>180</c:v>
                </c:pt>
                <c:pt idx="3">
                  <c:v>170</c:v>
                </c:pt>
                <c:pt idx="4">
                  <c:v>160</c:v>
                </c:pt>
                <c:pt idx="5">
                  <c:v>150</c:v>
                </c:pt>
                <c:pt idx="6">
                  <c:v>140</c:v>
                </c:pt>
                <c:pt idx="7">
                  <c:v>130</c:v>
                </c:pt>
                <c:pt idx="8">
                  <c:v>120</c:v>
                </c:pt>
                <c:pt idx="9">
                  <c:v>110</c:v>
                </c:pt>
                <c:pt idx="10">
                  <c:v>100</c:v>
                </c:pt>
                <c:pt idx="11">
                  <c:v>90</c:v>
                </c:pt>
              </c:numCache>
            </c:numRef>
          </c:xVal>
          <c:yVal>
            <c:numRef>
              <c:f>[价格与销量.xlsx]Sheet1!$B$2:$M$2</c:f>
              <c:numCache>
                <c:formatCode>General</c:formatCode>
                <c:ptCount val="12"/>
                <c:pt idx="0">
                  <c:v>6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17</c:v>
                </c:pt>
                <c:pt idx="6">
                  <c:v>20</c:v>
                </c:pt>
                <c:pt idx="7">
                  <c:v>27</c:v>
                </c:pt>
                <c:pt idx="8">
                  <c:v>31</c:v>
                </c:pt>
                <c:pt idx="9">
                  <c:v>38</c:v>
                </c:pt>
                <c:pt idx="10">
                  <c:v>47</c:v>
                </c:pt>
                <c:pt idx="11">
                  <c:v>55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11178100"/>
        <c:axId val="480887032"/>
      </c:scatterChart>
      <c:valAx>
        <c:axId val="9111781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价格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480887032"/>
        <c:crosses val="autoZero"/>
        <c:crossBetween val="midCat"/>
      </c:valAx>
      <c:valAx>
        <c:axId val="480887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销量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9111781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524444444444444"/>
          <c:y val="0.137962962962963"/>
          <c:w val="0.904986111111111"/>
          <c:h val="0.710972222222222"/>
        </c:manualLayout>
      </c:layout>
      <c:scatterChart>
        <c:scatterStyle val="marker"/>
        <c:varyColors val="0"/>
        <c:ser>
          <c:idx val="0"/>
          <c:order val="0"/>
          <c:tx>
            <c:strRef>
              <c:f>[价格与销量.xlsx]Sheet1!$A$2</c:f>
              <c:strCache>
                <c:ptCount val="1"/>
                <c:pt idx="0">
                  <c:v>销量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elete val="1"/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1"/>
            <c:dispEq val="1"/>
            <c:trendlineLbl>
              <c:layout>
                <c:manualLayout>
                  <c:x val="-0.497916666666667"/>
                  <c:y val="-0.49652777777777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0" vertOverflow="ellipsis" vert="horz" wrap="square" anchor="ctr" anchorCtr="1"/>
                <a:lstStyle/>
                <a:p>
                  <a:pPr>
                    <a:defRPr lang="zh-CN"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</c:trendlineLbl>
          </c:trendline>
          <c:xVal>
            <c:numRef>
              <c:f>[价格与销量.xlsx]Sheet1!$B$1:$M$1</c:f>
              <c:numCache>
                <c:formatCode>General</c:formatCode>
                <c:ptCount val="12"/>
                <c:pt idx="0">
                  <c:v>200</c:v>
                </c:pt>
                <c:pt idx="1">
                  <c:v>190</c:v>
                </c:pt>
                <c:pt idx="2">
                  <c:v>180</c:v>
                </c:pt>
                <c:pt idx="3">
                  <c:v>170</c:v>
                </c:pt>
                <c:pt idx="4">
                  <c:v>160</c:v>
                </c:pt>
                <c:pt idx="5">
                  <c:v>150</c:v>
                </c:pt>
                <c:pt idx="6">
                  <c:v>140</c:v>
                </c:pt>
                <c:pt idx="7">
                  <c:v>130</c:v>
                </c:pt>
                <c:pt idx="8">
                  <c:v>120</c:v>
                </c:pt>
                <c:pt idx="9">
                  <c:v>110</c:v>
                </c:pt>
                <c:pt idx="10">
                  <c:v>100</c:v>
                </c:pt>
                <c:pt idx="11">
                  <c:v>90</c:v>
                </c:pt>
              </c:numCache>
            </c:numRef>
          </c:xVal>
          <c:yVal>
            <c:numRef>
              <c:f>[价格与销量.xlsx]Sheet1!$B$2:$M$2</c:f>
              <c:numCache>
                <c:formatCode>General</c:formatCode>
                <c:ptCount val="12"/>
                <c:pt idx="0">
                  <c:v>6</c:v>
                </c:pt>
                <c:pt idx="1">
                  <c:v>8</c:v>
                </c:pt>
                <c:pt idx="2">
                  <c:v>9</c:v>
                </c:pt>
                <c:pt idx="3">
                  <c:v>12</c:v>
                </c:pt>
                <c:pt idx="4">
                  <c:v>15</c:v>
                </c:pt>
                <c:pt idx="5">
                  <c:v>17</c:v>
                </c:pt>
                <c:pt idx="6">
                  <c:v>20</c:v>
                </c:pt>
                <c:pt idx="7">
                  <c:v>27</c:v>
                </c:pt>
                <c:pt idx="8">
                  <c:v>31</c:v>
                </c:pt>
                <c:pt idx="9">
                  <c:v>38</c:v>
                </c:pt>
                <c:pt idx="10">
                  <c:v>47</c:v>
                </c:pt>
                <c:pt idx="11">
                  <c:v>55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14867913"/>
        <c:axId val="953149000"/>
      </c:scatterChart>
      <c:valAx>
        <c:axId val="51486791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价格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953149000"/>
        <c:crosses val="autoZero"/>
        <c:crossBetween val="midCat"/>
      </c:valAx>
      <c:valAx>
        <c:axId val="953149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0" vertOverflow="ellipsis" vert="horz" wrap="square" anchor="ctr" anchorCtr="1"/>
              <a:lstStyle/>
              <a:p>
                <a:pPr defTabSz="914400">
                  <a:defRPr lang="zh-CN"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t>销量</a:t>
                </a:r>
              </a:p>
            </c:rich>
          </c:tx>
          <c:layout>
            <c:manualLayout>
              <c:xMode val="edge"/>
              <c:yMode val="edge"/>
              <c:x val="0.0692791226427712"/>
              <c:y val="0.40673863712591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51486791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170" name="页眉占位符 7169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763838" cy="4349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1" name="日期占位符 7170"/>
          <p:cNvSpPr>
            <a:spLocks noGrp="1"/>
          </p:cNvSpPr>
          <p:nvPr>
            <p:ph type="dt" idx="1"/>
          </p:nvPr>
        </p:nvSpPr>
        <p:spPr>
          <a:xfrm>
            <a:off x="3613150" y="0"/>
            <a:ext cx="2765425" cy="4349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 noProof="1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2292" name="幻灯片图像占位符 7171"/>
          <p:cNvSpPr>
            <a:spLocks noGrp="1" noRot="1"/>
          </p:cNvSpPr>
          <p:nvPr>
            <p:ph type="sldImg"/>
          </p:nvPr>
        </p:nvSpPr>
        <p:spPr>
          <a:xfrm>
            <a:off x="1063625" y="654050"/>
            <a:ext cx="4252913" cy="327025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文本占位符 7172"/>
          <p:cNvSpPr>
            <a:spLocks noGrp="1" noRot="1" noChangeArrowheads="1"/>
          </p:cNvSpPr>
          <p:nvPr>
            <p:ph type="body" sz="quarter" idx="4294967295"/>
          </p:nvPr>
        </p:nvSpPr>
        <p:spPr bwMode="auto">
          <a:xfrm>
            <a:off x="638175" y="4143375"/>
            <a:ext cx="5103813" cy="3924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371600" marR="0" lvl="3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1828800" marR="0" lvl="4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74" name="页脚占位符 7173"/>
          <p:cNvSpPr>
            <a:spLocks noGrp="1"/>
          </p:cNvSpPr>
          <p:nvPr>
            <p:ph type="ftr" sz="quarter" idx="4"/>
          </p:nvPr>
        </p:nvSpPr>
        <p:spPr>
          <a:xfrm>
            <a:off x="0" y="8283575"/>
            <a:ext cx="2763838" cy="436563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175" name="灯片编号占位符 7174"/>
          <p:cNvSpPr>
            <a:spLocks noGrp="1"/>
          </p:cNvSpPr>
          <p:nvPr>
            <p:ph type="sldNum" sz="quarter" idx="5"/>
          </p:nvPr>
        </p:nvSpPr>
        <p:spPr>
          <a:xfrm>
            <a:off x="3613150" y="8283575"/>
            <a:ext cx="2765425" cy="436563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algn="l" rtl="0" fontAlgn="base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algn="l" rtl="0" fontAlgn="base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algn="l" rtl="0" fontAlgn="base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algn="l" rtl="0" fontAlgn="base">
      <a:spcBef>
        <a:spcPct val="30000"/>
      </a:spcBef>
      <a:spcAft>
        <a:spcPct val="0"/>
      </a:spcAft>
      <a:buFont typeface="Arial" panose="020B0604020202020204" pitchFamily="34" charset="0"/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组合 3"/>
          <p:cNvGrpSpPr/>
          <p:nvPr/>
        </p:nvGrpSpPr>
        <p:grpSpPr>
          <a:xfrm>
            <a:off x="-3214687" y="304800"/>
            <a:ext cx="11901487" cy="4724400"/>
            <a:chOff x="0" y="0"/>
            <a:chExt cx="7502" cy="2976"/>
          </a:xfrm>
        </p:grpSpPr>
        <p:sp>
          <p:nvSpPr>
            <p:cNvPr id="12" name="直接连接符 11"/>
            <p:cNvSpPr>
              <a:spLocks noChangeShapeType="1"/>
            </p:cNvSpPr>
            <p:nvPr/>
          </p:nvSpPr>
          <p:spPr bwMode="auto">
            <a:xfrm>
              <a:off x="2942" y="1392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3" name="任意多边形 12"/>
            <p:cNvSpPr>
              <a:spLocks noChangeArrowheads="1"/>
            </p:cNvSpPr>
            <p:nvPr/>
          </p:nvSpPr>
          <p:spPr bwMode="auto">
            <a:xfrm>
              <a:off x="446" y="672"/>
              <a:ext cx="2304" cy="2304"/>
            </a:xfrm>
            <a:custGeom>
              <a:avLst/>
              <a:gdLst/>
              <a:ahLst/>
              <a:cxnLst>
                <a:cxn ang="0">
                  <a:pos x="44083" y="2368"/>
                </a:cxn>
                <a:cxn ang="0">
                  <a:pos x="64000" y="31999"/>
                </a:cxn>
                <a:cxn ang="0">
                  <a:pos x="44095" y="61634"/>
                </a:cxn>
                <a:cxn ang="0">
                  <a:pos x="44095" y="61634"/>
                </a:cxn>
                <a:cxn ang="0">
                  <a:pos x="44083" y="61632"/>
                </a:cxn>
                <a:cxn ang="0">
                  <a:pos x="44083" y="2367"/>
                </a:cxn>
                <a:cxn ang="0">
                  <a:pos x="44091" y="2360"/>
                </a:cxn>
              </a:cxnLst>
              <a:rect l="0" t="0" r="r" b="b"/>
              <a:pathLst>
                <a:path w="64000" h="64000">
                  <a:moveTo>
                    <a:pt x="44083" y="2368"/>
                  </a:moveTo>
                  <a:cubicBezTo>
                    <a:pt x="55772" y="7134"/>
                    <a:pt x="64000" y="18605"/>
                    <a:pt x="64000" y="31999"/>
                  </a:cubicBezTo>
                  <a:cubicBezTo>
                    <a:pt x="64000" y="45394"/>
                    <a:pt x="55770" y="56867"/>
                    <a:pt x="44095" y="61634"/>
                  </a:cubicBezTo>
                  <a:lnTo>
                    <a:pt x="44083" y="61632"/>
                  </a:lnTo>
                  <a:lnTo>
                    <a:pt x="44083" y="2367"/>
                  </a:lnTo>
                  <a:cubicBezTo>
                    <a:pt x="44095" y="2362"/>
                    <a:pt x="44095" y="2362"/>
                    <a:pt x="44091" y="236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" name="任意多边形 13"/>
            <p:cNvSpPr>
              <a:spLocks noChangeArrowheads="1"/>
            </p:cNvSpPr>
            <p:nvPr/>
          </p:nvSpPr>
          <p:spPr bwMode="auto">
            <a:xfrm>
              <a:off x="0" y="0"/>
              <a:ext cx="2544" cy="2544"/>
            </a:xfrm>
            <a:custGeom>
              <a:avLst/>
              <a:gdLst/>
              <a:ahLst/>
              <a:cxnLst>
                <a:cxn ang="0">
                  <a:pos x="50994" y="6246"/>
                </a:cxn>
                <a:cxn ang="0">
                  <a:pos x="64000" y="31999"/>
                </a:cxn>
                <a:cxn ang="0">
                  <a:pos x="50996" y="57753"/>
                </a:cxn>
                <a:cxn ang="0">
                  <a:pos x="50996" y="57753"/>
                </a:cxn>
                <a:cxn ang="0">
                  <a:pos x="50994" y="57754"/>
                </a:cxn>
                <a:cxn ang="0">
                  <a:pos x="50994" y="6245"/>
                </a:cxn>
                <a:cxn ang="0">
                  <a:pos x="50996" y="6244"/>
                </a:cxn>
              </a:cxnLst>
              <a:rect l="0" t="0" r="r" b="b"/>
              <a:pathLst>
                <a:path w="64000" h="64000">
                  <a:moveTo>
                    <a:pt x="50994" y="6246"/>
                  </a:moveTo>
                  <a:cubicBezTo>
                    <a:pt x="58884" y="12072"/>
                    <a:pt x="64000" y="21438"/>
                    <a:pt x="64000" y="31999"/>
                  </a:cubicBezTo>
                  <a:cubicBezTo>
                    <a:pt x="64000" y="42560"/>
                    <a:pt x="58884" y="51926"/>
                    <a:pt x="50996" y="57753"/>
                  </a:cubicBezTo>
                  <a:lnTo>
                    <a:pt x="50994" y="57754"/>
                  </a:lnTo>
                  <a:lnTo>
                    <a:pt x="50994" y="6245"/>
                  </a:lnTo>
                  <a:cubicBezTo>
                    <a:pt x="50996" y="6244"/>
                    <a:pt x="50996" y="6244"/>
                    <a:pt x="50996" y="6244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054" name="标题 2053"/>
          <p:cNvSpPr>
            <a:spLocks noGrp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lvl="0">
              <a:defRPr sz="4000"/>
            </a:lvl1pPr>
          </a:lstStyle>
          <a:p>
            <a:pPr lvl="0"/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2055" name="副标题 2054"/>
          <p:cNvSpPr>
            <a:spLocks noGrp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/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  <p:sp>
        <p:nvSpPr>
          <p:cNvPr id="15" name="日期占位符 2055"/>
          <p:cNvSpPr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anchor="b"/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页脚占位符 2056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latin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" name="灯片编号占位符 2057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5222" y="301625"/>
            <a:ext cx="1828403" cy="5640388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79215" cy="5640388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8650" y="1825625"/>
            <a:ext cx="3886200" cy="2098675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8650" y="4076700"/>
            <a:ext cx="3886200" cy="21002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组合 3"/>
          <p:cNvGrpSpPr/>
          <p:nvPr/>
        </p:nvGrpSpPr>
        <p:grpSpPr>
          <a:xfrm>
            <a:off x="-3214687" y="304800"/>
            <a:ext cx="11901487" cy="4724400"/>
            <a:chOff x="0" y="0"/>
            <a:chExt cx="7502" cy="2976"/>
          </a:xfrm>
        </p:grpSpPr>
        <p:sp>
          <p:nvSpPr>
            <p:cNvPr id="12" name="直接连接符 11"/>
            <p:cNvSpPr>
              <a:spLocks noChangeShapeType="1"/>
            </p:cNvSpPr>
            <p:nvPr/>
          </p:nvSpPr>
          <p:spPr bwMode="auto">
            <a:xfrm>
              <a:off x="2942" y="1392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3" name="任意多边形 12"/>
            <p:cNvSpPr>
              <a:spLocks noChangeArrowheads="1"/>
            </p:cNvSpPr>
            <p:nvPr/>
          </p:nvSpPr>
          <p:spPr bwMode="auto">
            <a:xfrm>
              <a:off x="446" y="672"/>
              <a:ext cx="2304" cy="2304"/>
            </a:xfrm>
            <a:custGeom>
              <a:avLst/>
              <a:gdLst/>
              <a:ahLst/>
              <a:cxnLst>
                <a:cxn ang="0">
                  <a:pos x="44083" y="2368"/>
                </a:cxn>
                <a:cxn ang="0">
                  <a:pos x="64000" y="31999"/>
                </a:cxn>
                <a:cxn ang="0">
                  <a:pos x="44095" y="61634"/>
                </a:cxn>
                <a:cxn ang="0">
                  <a:pos x="44095" y="61634"/>
                </a:cxn>
                <a:cxn ang="0">
                  <a:pos x="44083" y="61632"/>
                </a:cxn>
                <a:cxn ang="0">
                  <a:pos x="44083" y="2367"/>
                </a:cxn>
                <a:cxn ang="0">
                  <a:pos x="44091" y="2360"/>
                </a:cxn>
              </a:cxnLst>
              <a:rect l="0" t="0" r="r" b="b"/>
              <a:pathLst>
                <a:path w="64000" h="64000">
                  <a:moveTo>
                    <a:pt x="44083" y="2368"/>
                  </a:moveTo>
                  <a:cubicBezTo>
                    <a:pt x="55772" y="7134"/>
                    <a:pt x="64000" y="18605"/>
                    <a:pt x="64000" y="31999"/>
                  </a:cubicBezTo>
                  <a:cubicBezTo>
                    <a:pt x="64000" y="45394"/>
                    <a:pt x="55770" y="56867"/>
                    <a:pt x="44095" y="61634"/>
                  </a:cubicBezTo>
                  <a:lnTo>
                    <a:pt x="44083" y="61632"/>
                  </a:lnTo>
                  <a:lnTo>
                    <a:pt x="44083" y="2367"/>
                  </a:lnTo>
                  <a:cubicBezTo>
                    <a:pt x="44095" y="2362"/>
                    <a:pt x="44095" y="2362"/>
                    <a:pt x="44091" y="2360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" name="任意多边形 13"/>
            <p:cNvSpPr>
              <a:spLocks noChangeArrowheads="1"/>
            </p:cNvSpPr>
            <p:nvPr/>
          </p:nvSpPr>
          <p:spPr bwMode="auto">
            <a:xfrm>
              <a:off x="0" y="0"/>
              <a:ext cx="2544" cy="2544"/>
            </a:xfrm>
            <a:custGeom>
              <a:avLst/>
              <a:gdLst/>
              <a:ahLst/>
              <a:cxnLst>
                <a:cxn ang="0">
                  <a:pos x="50994" y="6246"/>
                </a:cxn>
                <a:cxn ang="0">
                  <a:pos x="64000" y="31999"/>
                </a:cxn>
                <a:cxn ang="0">
                  <a:pos x="50996" y="57753"/>
                </a:cxn>
                <a:cxn ang="0">
                  <a:pos x="50996" y="57753"/>
                </a:cxn>
                <a:cxn ang="0">
                  <a:pos x="50994" y="57754"/>
                </a:cxn>
                <a:cxn ang="0">
                  <a:pos x="50994" y="6245"/>
                </a:cxn>
                <a:cxn ang="0">
                  <a:pos x="50996" y="6244"/>
                </a:cxn>
              </a:cxnLst>
              <a:rect l="0" t="0" r="r" b="b"/>
              <a:pathLst>
                <a:path w="64000" h="64000">
                  <a:moveTo>
                    <a:pt x="50994" y="6246"/>
                  </a:moveTo>
                  <a:cubicBezTo>
                    <a:pt x="58884" y="12072"/>
                    <a:pt x="64000" y="21438"/>
                    <a:pt x="64000" y="31999"/>
                  </a:cubicBezTo>
                  <a:cubicBezTo>
                    <a:pt x="64000" y="42560"/>
                    <a:pt x="58884" y="51926"/>
                    <a:pt x="50996" y="57753"/>
                  </a:cubicBezTo>
                  <a:lnTo>
                    <a:pt x="50994" y="57754"/>
                  </a:lnTo>
                  <a:lnTo>
                    <a:pt x="50994" y="6245"/>
                  </a:lnTo>
                  <a:cubicBezTo>
                    <a:pt x="50996" y="6244"/>
                    <a:pt x="50996" y="6244"/>
                    <a:pt x="50996" y="6244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054" name="标题 2053"/>
          <p:cNvSpPr>
            <a:spLocks noGrp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lvl="0">
              <a:defRPr sz="4000"/>
            </a:lvl1pPr>
          </a:lstStyle>
          <a:p>
            <a:pPr lvl="0"/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2055" name="副标题 2054"/>
          <p:cNvSpPr>
            <a:spLocks noGrp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lvl="0" indent="0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/>
            <a:r>
              <a:rPr lang="zh-CN" altLang="en-US" noProof="1"/>
              <a:t>单击此处编辑母版副标题样式</a:t>
            </a:r>
            <a:endParaRPr lang="zh-CN" altLang="en-US" noProof="1"/>
          </a:p>
        </p:txBody>
      </p:sp>
      <p:sp>
        <p:nvSpPr>
          <p:cNvPr id="15" name="日期占位符 2055"/>
          <p:cNvSpPr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 anchor="b"/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6" name="页脚占位符 2056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anchor="b"/>
          <a:lstStyle>
            <a:lvl1pPr algn="ctr">
              <a:defRPr sz="1200">
                <a:latin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7" name="灯片编号占位符 2057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algn="r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83670" cy="41148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99955" y="1827213"/>
            <a:ext cx="3583670" cy="41148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5222" y="301625"/>
            <a:ext cx="1828403" cy="5640388"/>
          </a:xfrm>
        </p:spPr>
        <p:txBody>
          <a:bodyPr vert="eaVert"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79215" cy="5640388"/>
          </a:xfrm>
        </p:spPr>
        <p:txBody>
          <a:bodyPr vert="eaVert"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8650" y="1825625"/>
            <a:ext cx="3886200" cy="2098675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8650" y="4076700"/>
            <a:ext cx="3886200" cy="21002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45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83670" cy="41148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99955" y="1827213"/>
            <a:ext cx="3583670" cy="4114800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  <a:p>
            <a:pPr lvl="1"/>
            <a:r>
              <a:rPr lang="zh-CN" altLang="en-US" noProof="1" smtClean="0"/>
              <a:t>第二级</a:t>
            </a:r>
            <a:endParaRPr lang="zh-CN" altLang="en-US" noProof="1" smtClean="0"/>
          </a:p>
          <a:p>
            <a:pPr lvl="2"/>
            <a:r>
              <a:rPr lang="zh-CN" altLang="en-US" noProof="1" smtClean="0"/>
              <a:t>第三级</a:t>
            </a:r>
            <a:endParaRPr lang="zh-CN" altLang="en-US" noProof="1" smtClean="0"/>
          </a:p>
          <a:p>
            <a:pPr lvl="3"/>
            <a:r>
              <a:rPr lang="zh-CN" altLang="en-US" noProof="1" smtClean="0"/>
              <a:t>第四级</a:t>
            </a:r>
            <a:endParaRPr lang="zh-CN" altLang="en-US" noProof="1" smtClean="0"/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/>
          <a:lstStyle>
            <a:lvl1pPr>
              <a:defRPr sz="2400"/>
            </a:lvl1pPr>
          </a:lstStyle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4" Type="http://schemas.openxmlformats.org/officeDocument/2006/relationships/theme" Target="../theme/theme2.xml"/><Relationship Id="rId13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组合 1025"/>
          <p:cNvGrpSpPr/>
          <p:nvPr/>
        </p:nvGrpSpPr>
        <p:grpSpPr>
          <a:xfrm>
            <a:off x="-3230562" y="0"/>
            <a:ext cx="11917362" cy="3810000"/>
            <a:chOff x="0" y="0"/>
            <a:chExt cx="7512" cy="2400"/>
          </a:xfrm>
        </p:grpSpPr>
        <p:sp>
          <p:nvSpPr>
            <p:cNvPr id="1027" name="任意多边形 1026"/>
            <p:cNvSpPr>
              <a:spLocks noChangeArrowheads="1"/>
            </p:cNvSpPr>
            <p:nvPr/>
          </p:nvSpPr>
          <p:spPr bwMode="auto">
            <a:xfrm>
              <a:off x="0" y="432"/>
              <a:ext cx="2592" cy="1968"/>
            </a:xfrm>
            <a:custGeom>
              <a:avLst/>
              <a:gdLst/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9" y="58255"/>
                </a:cxn>
                <a:cxn ang="0">
                  <a:pos x="50301" y="58257"/>
                </a:cxn>
                <a:cxn ang="0">
                  <a:pos x="50296" y="58254"/>
                </a:cxn>
                <a:cxn ang="0">
                  <a:pos x="50296" y="5745"/>
                </a:cxn>
                <a:cxn ang="0">
                  <a:pos x="50299" y="5743"/>
                </a:cxn>
              </a:cxnLst>
              <a:rect l="0" t="0" r="r" b="b"/>
              <a:pathLst>
                <a:path w="64000" h="64000">
                  <a:moveTo>
                    <a:pt x="50296" y="5746"/>
                  </a:moveTo>
                  <a:cubicBezTo>
                    <a:pt x="58581" y="11528"/>
                    <a:pt x="64000" y="21131"/>
                    <a:pt x="64000" y="32000"/>
                  </a:cubicBezTo>
                  <a:cubicBezTo>
                    <a:pt x="64000" y="42869"/>
                    <a:pt x="58581" y="52472"/>
                    <a:pt x="50299" y="58255"/>
                  </a:cubicBezTo>
                  <a:cubicBezTo>
                    <a:pt x="50301" y="58258"/>
                    <a:pt x="50301" y="58258"/>
                    <a:pt x="50301" y="58257"/>
                  </a:cubicBezTo>
                  <a:lnTo>
                    <a:pt x="50296" y="58254"/>
                  </a:lnTo>
                  <a:lnTo>
                    <a:pt x="50296" y="5745"/>
                  </a:lnTo>
                  <a:cubicBezTo>
                    <a:pt x="50299" y="5743"/>
                    <a:pt x="50299" y="5744"/>
                    <a:pt x="50299" y="574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28" name="任意多边形 1027"/>
            <p:cNvSpPr>
              <a:spLocks noChangeArrowheads="1"/>
            </p:cNvSpPr>
            <p:nvPr/>
          </p:nvSpPr>
          <p:spPr bwMode="auto">
            <a:xfrm>
              <a:off x="512" y="0"/>
              <a:ext cx="1949" cy="1987"/>
            </a:xfrm>
            <a:custGeom>
              <a:avLst/>
              <a:gdLst/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80" y="58406"/>
                </a:cxn>
                <a:cxn ang="0">
                  <a:pos x="50080" y="58406"/>
                </a:cxn>
                <a:cxn ang="0">
                  <a:pos x="50077" y="58405"/>
                </a:cxn>
                <a:cxn ang="0">
                  <a:pos x="50077" y="5594"/>
                </a:cxn>
                <a:cxn ang="0">
                  <a:pos x="50077" y="5594"/>
                </a:cxn>
              </a:cxnLst>
              <a:rect l="0" t="0" r="r" b="b"/>
              <a:pathLst>
                <a:path w="64000" h="64000">
                  <a:moveTo>
                    <a:pt x="50077" y="5595"/>
                  </a:moveTo>
                  <a:cubicBezTo>
                    <a:pt x="58486" y="11360"/>
                    <a:pt x="64000" y="21036"/>
                    <a:pt x="64000" y="32000"/>
                  </a:cubicBezTo>
                  <a:cubicBezTo>
                    <a:pt x="64000" y="42964"/>
                    <a:pt x="58486" y="52640"/>
                    <a:pt x="50080" y="58406"/>
                  </a:cubicBezTo>
                  <a:lnTo>
                    <a:pt x="50077" y="58405"/>
                  </a:lnTo>
                  <a:lnTo>
                    <a:pt x="50077" y="559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29" name="直接连接符 1028"/>
            <p:cNvSpPr>
              <a:spLocks noChangeShapeType="1"/>
            </p:cNvSpPr>
            <p:nvPr/>
          </p:nvSpPr>
          <p:spPr bwMode="auto">
            <a:xfrm>
              <a:off x="290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" name="标题 1029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1030"/>
          <p:cNvSpPr>
            <a:spLocks noGrp="1"/>
          </p:cNvSpPr>
          <p:nvPr>
            <p:ph type="body"/>
          </p:nvPr>
        </p:nvSpPr>
        <p:spPr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2" name="日期占位符 1031"/>
          <p:cNvSpPr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200" noProof="1">
                <a:latin typeface="Verdana" panose="020B060403050404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3" name="页脚占位符 1032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200" noProof="1">
                <a:latin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4" name="灯片编号占位符 1033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¡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1026" name="组合 1025"/>
          <p:cNvGrpSpPr/>
          <p:nvPr/>
        </p:nvGrpSpPr>
        <p:grpSpPr>
          <a:xfrm>
            <a:off x="-3230562" y="0"/>
            <a:ext cx="11917362" cy="3810000"/>
            <a:chOff x="0" y="0"/>
            <a:chExt cx="7512" cy="2400"/>
          </a:xfrm>
        </p:grpSpPr>
        <p:sp>
          <p:nvSpPr>
            <p:cNvPr id="1027" name="任意多边形 1026"/>
            <p:cNvSpPr>
              <a:spLocks noChangeArrowheads="1"/>
            </p:cNvSpPr>
            <p:nvPr/>
          </p:nvSpPr>
          <p:spPr bwMode="auto">
            <a:xfrm>
              <a:off x="0" y="432"/>
              <a:ext cx="2592" cy="1968"/>
            </a:xfrm>
            <a:custGeom>
              <a:avLst/>
              <a:gdLst/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9" y="58255"/>
                </a:cxn>
                <a:cxn ang="0">
                  <a:pos x="50301" y="58257"/>
                </a:cxn>
                <a:cxn ang="0">
                  <a:pos x="50296" y="58254"/>
                </a:cxn>
                <a:cxn ang="0">
                  <a:pos x="50296" y="5745"/>
                </a:cxn>
                <a:cxn ang="0">
                  <a:pos x="50299" y="5743"/>
                </a:cxn>
              </a:cxnLst>
              <a:rect l="0" t="0" r="r" b="b"/>
              <a:pathLst>
                <a:path w="64000" h="64000">
                  <a:moveTo>
                    <a:pt x="50296" y="5746"/>
                  </a:moveTo>
                  <a:cubicBezTo>
                    <a:pt x="58581" y="11528"/>
                    <a:pt x="64000" y="21131"/>
                    <a:pt x="64000" y="32000"/>
                  </a:cubicBezTo>
                  <a:cubicBezTo>
                    <a:pt x="64000" y="42869"/>
                    <a:pt x="58581" y="52472"/>
                    <a:pt x="50299" y="58255"/>
                  </a:cubicBezTo>
                  <a:cubicBezTo>
                    <a:pt x="50301" y="58258"/>
                    <a:pt x="50301" y="58258"/>
                    <a:pt x="50301" y="58257"/>
                  </a:cubicBezTo>
                  <a:lnTo>
                    <a:pt x="50296" y="58254"/>
                  </a:lnTo>
                  <a:lnTo>
                    <a:pt x="50296" y="5745"/>
                  </a:lnTo>
                  <a:cubicBezTo>
                    <a:pt x="50299" y="5743"/>
                    <a:pt x="50299" y="5744"/>
                    <a:pt x="50299" y="5743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28" name="任意多边形 1027"/>
            <p:cNvSpPr>
              <a:spLocks noChangeArrowheads="1"/>
            </p:cNvSpPr>
            <p:nvPr/>
          </p:nvSpPr>
          <p:spPr bwMode="auto">
            <a:xfrm>
              <a:off x="512" y="0"/>
              <a:ext cx="1949" cy="1987"/>
            </a:xfrm>
            <a:custGeom>
              <a:avLst/>
              <a:gdLst/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80" y="58406"/>
                </a:cxn>
                <a:cxn ang="0">
                  <a:pos x="50080" y="58406"/>
                </a:cxn>
                <a:cxn ang="0">
                  <a:pos x="50077" y="58405"/>
                </a:cxn>
                <a:cxn ang="0">
                  <a:pos x="50077" y="5594"/>
                </a:cxn>
                <a:cxn ang="0">
                  <a:pos x="50077" y="5594"/>
                </a:cxn>
              </a:cxnLst>
              <a:rect l="0" t="0" r="r" b="b"/>
              <a:pathLst>
                <a:path w="64000" h="64000">
                  <a:moveTo>
                    <a:pt x="50077" y="5595"/>
                  </a:moveTo>
                  <a:cubicBezTo>
                    <a:pt x="58486" y="11360"/>
                    <a:pt x="64000" y="21036"/>
                    <a:pt x="64000" y="32000"/>
                  </a:cubicBezTo>
                  <a:cubicBezTo>
                    <a:pt x="64000" y="42964"/>
                    <a:pt x="58486" y="52640"/>
                    <a:pt x="50080" y="58406"/>
                  </a:cubicBezTo>
                  <a:lnTo>
                    <a:pt x="50077" y="58405"/>
                  </a:lnTo>
                  <a:lnTo>
                    <a:pt x="50077" y="559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29" name="直接连接符 1028"/>
            <p:cNvSpPr>
              <a:spLocks noChangeShapeType="1"/>
            </p:cNvSpPr>
            <p:nvPr/>
          </p:nvSpPr>
          <p:spPr bwMode="auto">
            <a:xfrm>
              <a:off x="290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" name="标题 1029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1030"/>
          <p:cNvSpPr>
            <a:spLocks noGrp="1"/>
          </p:cNvSpPr>
          <p:nvPr>
            <p:ph type="body"/>
          </p:nvPr>
        </p:nvSpPr>
        <p:spPr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2" name="日期占位符 1031"/>
          <p:cNvSpPr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200" noProof="1">
                <a:latin typeface="Verdana" panose="020B060403050404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3" name="页脚占位符 1032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200" noProof="1">
                <a:latin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4" name="灯片编号占位符 1033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 lvl="0" eaLnBrk="1" hangingPunct="1"/>
            <a:fld id="{9A0DB2DC-4C9A-4742-B13C-FB6460FD3503}" type="slidenum">
              <a:rPr lang="zh-CN" altLang="en-US" dirty="0">
                <a:latin typeface="Verdana" panose="020B0604030504040204" pitchFamily="34" charset="0"/>
              </a:rPr>
            </a:fld>
            <a:endParaRPr lang="zh-CN" altLang="en-US" dirty="0">
              <a:latin typeface="Verdan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36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¡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anose="05000000000000000000" pitchFamily="2" charset="2"/>
        <a:buChar char="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¡"/>
        <a:defRPr sz="19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wmf"/><Relationship Id="rId1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1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chart" Target="../charts/chart5.xml"/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hart" Target="../charts/chart7.xml"/><Relationship Id="rId1" Type="http://schemas.openxmlformats.org/officeDocument/2006/relationships/chart" Target="../charts/chart6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3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wmf"/><Relationship Id="rId2" Type="http://schemas.openxmlformats.org/officeDocument/2006/relationships/oleObject" Target="../embeddings/oleObject3.bin"/><Relationship Id="rId1" Type="http://schemas.openxmlformats.org/officeDocument/2006/relationships/chart" Target="../charts/chart8.xml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4.vml"/><Relationship Id="rId4" Type="http://schemas.openxmlformats.org/officeDocument/2006/relationships/slideLayout" Target="../slideLayouts/slideLayout15.xml"/><Relationship Id="rId3" Type="http://schemas.openxmlformats.org/officeDocument/2006/relationships/image" Target="../media/image5.wmf"/><Relationship Id="rId2" Type="http://schemas.openxmlformats.org/officeDocument/2006/relationships/oleObject" Target="../embeddings/oleObject4.bin"/><Relationship Id="rId1" Type="http://schemas.openxmlformats.org/officeDocument/2006/relationships/chart" Target="../charts/chart9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wmf"/><Relationship Id="rId1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6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8.wmf"/><Relationship Id="rId2" Type="http://schemas.openxmlformats.org/officeDocument/2006/relationships/oleObject" Target="../embeddings/oleObject6.bin"/><Relationship Id="rId1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7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0.wmf"/><Relationship Id="rId2" Type="http://schemas.openxmlformats.org/officeDocument/2006/relationships/oleObject" Target="../embeddings/oleObject7.bin"/><Relationship Id="rId1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副标题 8193"/>
          <p:cNvSpPr>
            <a:spLocks noGrp="1"/>
          </p:cNvSpPr>
          <p:nvPr>
            <p:ph type="subTitle" idx="1"/>
          </p:nvPr>
        </p:nvSpPr>
        <p:spPr>
          <a:xfrm>
            <a:off x="3175635" y="3140075"/>
            <a:ext cx="5937250" cy="1544320"/>
          </a:xfrm>
        </p:spPr>
        <p:txBody>
          <a:bodyPr vert="horz" wrap="square" lIns="91440" tIns="45720" rIns="91440" bIns="45720" anchor="t"/>
          <a:p>
            <a:pPr eaLnBrk="1" hangingPunct="1">
              <a:buSzPct val="70000"/>
            </a:pPr>
            <a:r>
              <a:rPr lang="zh-CN" altLang="en-US" b="1" kern="1200" dirty="0">
                <a:latin typeface="楷体_GB2312" pitchFamily="1" charset="-122"/>
                <a:ea typeface="楷体_GB2312" pitchFamily="1" charset="-122"/>
                <a:cs typeface="+mn-cs"/>
              </a:rPr>
              <a:t>北师大（珠海）附中</a:t>
            </a:r>
            <a:endParaRPr lang="zh-CN" altLang="en-US" b="1" kern="1200" dirty="0">
              <a:latin typeface="楷体_GB2312" pitchFamily="1" charset="-122"/>
              <a:ea typeface="楷体_GB2312" pitchFamily="1" charset="-122"/>
              <a:cs typeface="+mn-cs"/>
            </a:endParaRPr>
          </a:p>
          <a:p>
            <a:pPr eaLnBrk="1" hangingPunct="1">
              <a:buSzPct val="70000"/>
            </a:pPr>
            <a:r>
              <a:rPr lang="zh-CN" altLang="en-US" b="1" kern="1200" dirty="0">
                <a:latin typeface="楷体_GB2312" pitchFamily="1" charset="-122"/>
                <a:ea typeface="楷体_GB2312" pitchFamily="1" charset="-122"/>
                <a:cs typeface="+mn-cs"/>
              </a:rPr>
              <a:t>授课教师：吴文</a:t>
            </a:r>
            <a:endParaRPr lang="zh-CN" altLang="en-US" b="1" kern="1200" dirty="0">
              <a:latin typeface="楷体_GB2312" pitchFamily="1" charset="-122"/>
              <a:ea typeface="楷体_GB2312" pitchFamily="1" charset="-122"/>
              <a:cs typeface="+mn-cs"/>
            </a:endParaRPr>
          </a:p>
        </p:txBody>
      </p:sp>
      <p:sp>
        <p:nvSpPr>
          <p:cNvPr id="8195" name="标题 8194"/>
          <p:cNvSpPr>
            <a:spLocks noGrp="1"/>
          </p:cNvSpPr>
          <p:nvPr>
            <p:ph type="ctrTitle"/>
          </p:nvPr>
        </p:nvSpPr>
        <p:spPr bwMode="auto">
          <a:xfrm>
            <a:off x="1042988" y="908050"/>
            <a:ext cx="7416800" cy="2232025"/>
          </a:xfrm>
          <a:ln>
            <a:miter lim="800000"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 vert="horz" wrap="square" lIns="91440" tIns="45720" rIns="91440" bIns="45720" numCol="1" anchor="b" anchorCtr="0" compatLnSpc="1"/>
          <a:lstStyle/>
          <a:p>
            <a:pPr marL="762000" marR="0" lvl="0" indent="-7620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 typeface="Arial" panose="020B0604020202020204" pitchFamily="34" charset="0"/>
              <a:buNone/>
              <a:defRPr/>
            </a:pPr>
            <a:r>
              <a:rPr kumimoji="0" lang="en-US" altLang="zh-CN" sz="40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</a:t>
            </a:r>
            <a:br>
              <a:rPr kumimoji="0" lang="en-US" altLang="zh-CN" sz="40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zh-CN" altLang="en-US" sz="4000" b="1" i="0" u="none" strike="noStrike" kern="1200" cap="none" spc="0" normalizeH="0" baseline="0" noProof="1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数学建模的应用举例</a:t>
            </a:r>
            <a:br>
              <a:rPr kumimoji="0" lang="zh-CN" altLang="en-US" sz="4000" b="0" i="0" u="none" strike="noStrike" kern="1200" cap="none" spc="0" normalizeH="0" baseline="0" noProof="0">
                <a:ln w="12700" cap="flat" cmpd="sng">
                  <a:solidFill>
                    <a:srgbClr val="B2B2B2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  <a:tileRect/>
                </a:gradFill>
                <a:effectLst>
                  <a:outerShdw dist="35921" dir="2699999" sy="50000" rotWithShape="0">
                    <a:srgbClr val="875B0D">
                      <a:alpha val="70000"/>
                    </a:srgbClr>
                  </a:outerShdw>
                </a:effectLst>
                <a:uLnTx/>
                <a:uFillTx/>
                <a:latin typeface="宋体" panose="02010600030101010101" pitchFamily="2" charset="-122"/>
                <a:ea typeface="+mj-ea"/>
                <a:cs typeface="+mj-cs"/>
              </a:rPr>
            </a:br>
            <a:endParaRPr kumimoji="0" lang="zh-CN" altLang="en-US" sz="4000" b="1" i="0" u="none" strike="noStrike" kern="1200" cap="none" spc="0" normalizeH="0" baseline="0" noProof="1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3、建立模型</a:t>
            </a:r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504825" y="2714625"/>
            <a:ext cx="8371205" cy="15068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6700"/>
            <a:r>
              <a:rPr lang="zh-CN" sz="3200">
                <a:ea typeface="宋体" panose="02010600030101010101" pitchFamily="2" charset="-122"/>
              </a:rPr>
              <a:t>思考1：根据上面的模型可知，销量与价格是有联系的，在这里涉及到多少个变量？</a:t>
            </a:r>
            <a:r>
              <a:rPr lang="en-US" sz="2800">
                <a:latin typeface="宋体" panose="02010600030101010101" pitchFamily="2" charset="-122"/>
                <a:ea typeface="宋体" panose="02010600030101010101" pitchFamily="2" charset="-122"/>
              </a:rPr>
              <a:t>   </a:t>
            </a:r>
            <a:endParaRPr lang="zh-CN" altLang="en-US" sz="2800">
              <a:ea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04825" y="3965575"/>
            <a:ext cx="8371840" cy="10763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266700"/>
            <a:r>
              <a:rPr lang="zh-CN" sz="3200">
                <a:sym typeface="+mn-ea"/>
              </a:rPr>
              <a:t>思考2：随着价格的变化销量也变化，价格与销量满足怎样的关系呢？</a:t>
            </a:r>
            <a:endParaRPr lang="zh-CN" altLang="en-US" sz="3200">
              <a:sym typeface="+mn-ea"/>
            </a:endParaRPr>
          </a:p>
        </p:txBody>
      </p:sp>
      <p:graphicFrame>
        <p:nvGraphicFramePr>
          <p:cNvPr id="3" name="对象 -2147482623"/>
          <p:cNvGraphicFramePr>
            <a:graphicFrameLocks noChangeAspect="1"/>
          </p:cNvGraphicFramePr>
          <p:nvPr/>
        </p:nvGraphicFramePr>
        <p:xfrm>
          <a:off x="1038860" y="1743710"/>
          <a:ext cx="7490460" cy="581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1" imgW="2781300" imgH="215900" progId="Equation.KSEE3">
                  <p:embed/>
                </p:oleObj>
              </mc:Choice>
              <mc:Fallback>
                <p:oleObj name="" r:id="rId1" imgW="2781300" imgH="215900" progId="Equation.KSEE3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38860" y="1743710"/>
                        <a:ext cx="7490460" cy="5816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504825" y="5194935"/>
            <a:ext cx="805434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6700"/>
            <a:r>
              <a:rPr lang="zh-CN" sz="3200">
                <a:ea typeface="宋体" panose="02010600030101010101" pitchFamily="2" charset="-122"/>
              </a:rPr>
              <a:t>学生活动：结合所学知识，利用信息工具研究价格与销量之间的关系，并完成模型建立。</a:t>
            </a:r>
            <a:endParaRPr lang="zh-CN" altLang="en-US" sz="320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3、建立模型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2925" y="1704975"/>
            <a:ext cx="6944995" cy="3844290"/>
          </a:xfrm>
        </p:spPr>
        <p:txBody>
          <a:bodyPr/>
          <a:p>
            <a:r>
              <a:rPr lang="zh-CN" altLang="en-US"/>
              <a:t>收集数据画散点图（借助信息技术画出散点图）</a:t>
            </a:r>
            <a:endParaRPr lang="zh-CN" altLang="en-US"/>
          </a:p>
        </p:txBody>
      </p:sp>
      <p:graphicFrame>
        <p:nvGraphicFramePr>
          <p:cNvPr id="8" name="图表 7"/>
          <p:cNvGraphicFramePr/>
          <p:nvPr/>
        </p:nvGraphicFramePr>
        <p:xfrm>
          <a:off x="440690" y="2682240"/>
          <a:ext cx="6795770" cy="3825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3、建立模型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2925" y="1704975"/>
            <a:ext cx="6944995" cy="3844290"/>
          </a:xfrm>
        </p:spPr>
        <p:txBody>
          <a:bodyPr/>
          <a:p>
            <a:r>
              <a:rPr lang="zh-CN" altLang="en-US"/>
              <a:t>学生展示结果如下</a:t>
            </a:r>
            <a:endParaRPr lang="zh-CN" altLang="en-US"/>
          </a:p>
        </p:txBody>
      </p:sp>
      <p:graphicFrame>
        <p:nvGraphicFramePr>
          <p:cNvPr id="10" name="图表 1"/>
          <p:cNvGraphicFramePr/>
          <p:nvPr/>
        </p:nvGraphicFramePr>
        <p:xfrm>
          <a:off x="203835" y="2188210"/>
          <a:ext cx="4175125" cy="2200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11" name="图表 2"/>
          <p:cNvGraphicFramePr/>
          <p:nvPr/>
        </p:nvGraphicFramePr>
        <p:xfrm>
          <a:off x="4379595" y="2188210"/>
          <a:ext cx="4726305" cy="2201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图表 3"/>
          <p:cNvGraphicFramePr/>
          <p:nvPr/>
        </p:nvGraphicFramePr>
        <p:xfrm>
          <a:off x="203835" y="4389120"/>
          <a:ext cx="4175760" cy="246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图表 7"/>
          <p:cNvGraphicFramePr/>
          <p:nvPr/>
        </p:nvGraphicFramePr>
        <p:xfrm>
          <a:off x="4378960" y="4389120"/>
          <a:ext cx="4726940" cy="2510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0" name="文本框 99"/>
          <p:cNvSpPr txBox="1"/>
          <p:nvPr/>
        </p:nvSpPr>
        <p:spPr>
          <a:xfrm>
            <a:off x="4064000" y="1508125"/>
            <a:ext cx="5080000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sz="2400">
                <a:solidFill>
                  <a:srgbClr val="FF0000"/>
                </a:solidFill>
                <a:ea typeface="宋体" panose="02010600030101010101" pitchFamily="2" charset="-122"/>
              </a:rPr>
              <a:t>问题：上述多个拟合我们如何选择？</a:t>
            </a:r>
            <a:endParaRPr lang="zh-CN" altLang="en-US" sz="240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3、建立模型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2925" y="1704975"/>
            <a:ext cx="8140700" cy="3844290"/>
          </a:xfrm>
        </p:spPr>
        <p:txBody>
          <a:bodyPr/>
          <a:p>
            <a:pPr marL="0" indent="0">
              <a:buNone/>
            </a:pPr>
            <a:r>
              <a:rPr lang="zh-CN" altLang="en-US"/>
              <a:t>学生活动：完成线性模型和指数模型的建立和模型求解。可以利用信息工具。</a:t>
            </a:r>
            <a:endParaRPr lang="zh-CN" altLang="en-US"/>
          </a:p>
        </p:txBody>
      </p:sp>
      <p:graphicFrame>
        <p:nvGraphicFramePr>
          <p:cNvPr id="10" name="图表 1"/>
          <p:cNvGraphicFramePr/>
          <p:nvPr/>
        </p:nvGraphicFramePr>
        <p:xfrm>
          <a:off x="45085" y="2740660"/>
          <a:ext cx="4175125" cy="391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11" name="图表 2"/>
          <p:cNvGraphicFramePr/>
          <p:nvPr/>
        </p:nvGraphicFramePr>
        <p:xfrm>
          <a:off x="4220210" y="2740660"/>
          <a:ext cx="4726305" cy="3917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3、建立模型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9185" y="1520825"/>
            <a:ext cx="7313295" cy="2132330"/>
          </a:xfrm>
        </p:spPr>
        <p:txBody>
          <a:bodyPr/>
          <a:p>
            <a:pPr marL="0" indent="0">
              <a:buNone/>
            </a:pPr>
            <a:r>
              <a:rPr lang="zh-CN">
                <a:ea typeface="宋体" panose="02010600030101010101" pitchFamily="2" charset="-122"/>
                <a:sym typeface="+mn-ea"/>
              </a:rPr>
              <a:t>方案</a:t>
            </a:r>
            <a:r>
              <a:rPr lang="en-US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zh-CN">
                <a:ea typeface="宋体" panose="02010600030101010101" pitchFamily="2" charset="-122"/>
                <a:sym typeface="+mn-ea"/>
              </a:rPr>
              <a:t>：线性模型</a:t>
            </a:r>
            <a:endParaRPr lang="zh-CN" altLang="en-US">
              <a:ea typeface="宋体" panose="02010600030101010101" pitchFamily="2" charset="-122"/>
            </a:endParaRPr>
          </a:p>
          <a:p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  <p:graphicFrame>
        <p:nvGraphicFramePr>
          <p:cNvPr id="18" name="图表 1"/>
          <p:cNvGraphicFramePr/>
          <p:nvPr/>
        </p:nvGraphicFramePr>
        <p:xfrm>
          <a:off x="419100" y="2230120"/>
          <a:ext cx="4690745" cy="453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4" name="对象 -2147482622"/>
          <p:cNvGraphicFramePr>
            <a:graphicFrameLocks noChangeAspect="1"/>
          </p:cNvGraphicFramePr>
          <p:nvPr/>
        </p:nvGraphicFramePr>
        <p:xfrm>
          <a:off x="3181350" y="2230120"/>
          <a:ext cx="5377180" cy="1767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2" imgW="2781300" imgH="914400" progId="Equation.KSEE3">
                  <p:embed/>
                </p:oleObj>
              </mc:Choice>
              <mc:Fallback>
                <p:oleObj name="" r:id="rId2" imgW="2781300" imgH="914400" progId="Equation.KSEE3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181350" y="2230120"/>
                        <a:ext cx="5377180" cy="176784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3、建立模型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99185" y="1520825"/>
            <a:ext cx="7313295" cy="2132330"/>
          </a:xfrm>
        </p:spPr>
        <p:txBody>
          <a:bodyPr/>
          <a:p>
            <a:pPr marL="0" indent="0">
              <a:buNone/>
            </a:pPr>
            <a:r>
              <a:rPr>
                <a:ea typeface="宋体" panose="02010600030101010101" pitchFamily="2" charset="-122"/>
                <a:sym typeface="+mn-ea"/>
              </a:rPr>
              <a:t>方案2：指数模型</a:t>
            </a:r>
            <a:endParaRPr>
              <a:ea typeface="宋体" panose="02010600030101010101" pitchFamily="2" charset="-122"/>
              <a:sym typeface="+mn-ea"/>
            </a:endParaRPr>
          </a:p>
          <a:p>
            <a:pPr marL="0" indent="0">
              <a:buNone/>
            </a:pPr>
            <a:endParaRPr lang="zh-CN" altLang="en-US"/>
          </a:p>
        </p:txBody>
      </p:sp>
      <p:graphicFrame>
        <p:nvGraphicFramePr>
          <p:cNvPr id="19" name="图表 2"/>
          <p:cNvGraphicFramePr/>
          <p:nvPr/>
        </p:nvGraphicFramePr>
        <p:xfrm>
          <a:off x="118110" y="2124075"/>
          <a:ext cx="5467985" cy="4669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4" name="对象 -2147482621"/>
          <p:cNvGraphicFramePr>
            <a:graphicFrameLocks noChangeAspect="1"/>
          </p:cNvGraphicFramePr>
          <p:nvPr/>
        </p:nvGraphicFramePr>
        <p:xfrm>
          <a:off x="3242310" y="2181860"/>
          <a:ext cx="5455285" cy="18434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2" imgW="2781300" imgH="939800" progId="Equation.KSEE3">
                  <p:embed/>
                </p:oleObj>
              </mc:Choice>
              <mc:Fallback>
                <p:oleObj name="" r:id="rId2" imgW="2781300" imgH="939800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242310" y="2181860"/>
                        <a:ext cx="5455285" cy="184340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4、求解模型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53148" y="1658303"/>
            <a:ext cx="7313612" cy="4114800"/>
          </a:xfrm>
        </p:spPr>
        <p:txBody>
          <a:bodyPr/>
          <a:p>
            <a:r>
              <a:rPr lang="zh-CN" altLang="en-US"/>
              <a:t>方案</a:t>
            </a:r>
            <a:r>
              <a:rPr lang="en-US" altLang="zh-CN"/>
              <a:t>1</a:t>
            </a:r>
            <a:r>
              <a:rPr lang="zh-CN" altLang="en-US"/>
              <a:t>：</a:t>
            </a:r>
            <a:endParaRPr lang="zh-CN" altLang="en-US"/>
          </a:p>
        </p:txBody>
      </p:sp>
      <p:graphicFrame>
        <p:nvGraphicFramePr>
          <p:cNvPr id="4" name="对象 -2147482620"/>
          <p:cNvGraphicFramePr>
            <a:graphicFrameLocks noChangeAspect="1"/>
          </p:cNvGraphicFramePr>
          <p:nvPr/>
        </p:nvGraphicFramePr>
        <p:xfrm>
          <a:off x="1029335" y="2347595"/>
          <a:ext cx="7654290" cy="2355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1" imgW="2971800" imgH="914400" progId="Equation.KSEE3">
                  <p:embed/>
                </p:oleObj>
              </mc:Choice>
              <mc:Fallback>
                <p:oleObj name="" r:id="rId1" imgW="2971800" imgH="914400" progId="Equation.KSEE3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29335" y="2347595"/>
                        <a:ext cx="7654290" cy="235521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4、求解模型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37908" y="1556703"/>
            <a:ext cx="7313612" cy="4114800"/>
          </a:xfrm>
        </p:spPr>
        <p:txBody>
          <a:bodyPr/>
          <a:p>
            <a:r>
              <a:rPr lang="zh-CN" altLang="en-US">
                <a:sym typeface="+mn-ea"/>
              </a:rPr>
              <a:t>方案</a:t>
            </a:r>
            <a:r>
              <a:rPr lang="en-US" altLang="zh-CN">
                <a:sym typeface="+mn-ea"/>
              </a:rPr>
              <a:t>2</a:t>
            </a:r>
            <a:r>
              <a:rPr lang="zh-CN" altLang="en-US">
                <a:sym typeface="+mn-ea"/>
              </a:rPr>
              <a:t>：利用geogebra软件求解。</a:t>
            </a:r>
            <a:endParaRPr lang="zh-CN" altLang="en-US">
              <a:sym typeface="+mn-ea"/>
            </a:endParaRPr>
          </a:p>
          <a:p>
            <a:endParaRPr lang="zh-CN" altLang="en-US"/>
          </a:p>
        </p:txBody>
      </p:sp>
      <p:pic>
        <p:nvPicPr>
          <p:cNvPr id="20" name="图片 2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2291715"/>
            <a:ext cx="8576945" cy="282702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对象 -2147482617"/>
          <p:cNvGraphicFramePr>
            <a:graphicFrameLocks noChangeAspect="1"/>
          </p:cNvGraphicFramePr>
          <p:nvPr/>
        </p:nvGraphicFramePr>
        <p:xfrm>
          <a:off x="661035" y="5118735"/>
          <a:ext cx="5286375" cy="1596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2" imgW="2781300" imgH="965200" progId="Equation.KSEE3">
                  <p:embed/>
                </p:oleObj>
              </mc:Choice>
              <mc:Fallback>
                <p:oleObj name="" r:id="rId2" imgW="2781300" imgH="965200" progId="Equation.KSEE3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61035" y="5118735"/>
                        <a:ext cx="5286375" cy="159639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4、求解模型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81393" y="1566228"/>
            <a:ext cx="7313612" cy="4114800"/>
          </a:xfrm>
        </p:spPr>
        <p:txBody>
          <a:bodyPr/>
          <a:p>
            <a:pPr marL="0" indent="0">
              <a:buNone/>
            </a:pPr>
            <a:r>
              <a:rPr lang="zh-CN" altLang="en-US"/>
              <a:t>方案1与方案2利润比较：</a:t>
            </a:r>
            <a:endParaRPr lang="zh-CN" altLang="en-US"/>
          </a:p>
        </p:txBody>
      </p:sp>
      <p:pic>
        <p:nvPicPr>
          <p:cNvPr id="21" name="图片 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50900" y="2136140"/>
            <a:ext cx="7832725" cy="338709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对象 -2147482618"/>
          <p:cNvGraphicFramePr>
            <a:graphicFrameLocks noChangeAspect="1"/>
          </p:cNvGraphicFramePr>
          <p:nvPr/>
        </p:nvGraphicFramePr>
        <p:xfrm>
          <a:off x="816610" y="5742305"/>
          <a:ext cx="5639435" cy="11163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" name="" r:id="rId2" imgW="3073400" imgH="698500" progId="Equation.KSEE3">
                  <p:embed/>
                </p:oleObj>
              </mc:Choice>
              <mc:Fallback>
                <p:oleObj name="" r:id="rId2" imgW="3073400" imgH="698500" progId="Equation.KSEE3">
                  <p:embed/>
                  <p:pic>
                    <p:nvPicPr>
                      <p:cNvPr id="0" name="图片 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16610" y="5742305"/>
                        <a:ext cx="5639435" cy="111633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5、解决问题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80110" y="1525905"/>
            <a:ext cx="7527925" cy="4661535"/>
          </a:xfrm>
        </p:spPr>
        <p:txBody>
          <a:bodyPr/>
          <a:p>
            <a:r>
              <a:rPr lang="zh-CN" altLang="en-US"/>
              <a:t>问题：结合上述两个模型求解的结果，给出你的销售建议。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建议</a:t>
            </a:r>
            <a:r>
              <a:rPr lang="en-US" altLang="zh-CN"/>
              <a:t>1</a:t>
            </a:r>
            <a:r>
              <a:rPr lang="zh-CN" altLang="en-US"/>
              <a:t>：</a:t>
            </a:r>
            <a:r>
              <a:rPr lang="zh-CN" altLang="en-US"/>
              <a:t>如果总产量大于</a:t>
            </a:r>
            <a:r>
              <a:rPr lang="en-US" altLang="zh-CN"/>
              <a:t>42</a:t>
            </a:r>
            <a:r>
              <a:rPr lang="zh-CN" altLang="en-US"/>
              <a:t>，定价50元，此时利润最大。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如果总产量小于42，我们应该定价100元，此时利润最大。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建议</a:t>
            </a:r>
            <a:r>
              <a:rPr lang="en-US" altLang="zh-CN"/>
              <a:t>2</a:t>
            </a:r>
            <a:r>
              <a:rPr lang="zh-CN" altLang="en-US"/>
              <a:t>：产品原价定为100元，在平时销售，记录此价格的销量，每逢节假日我们就打5折促销，此时定价为50，记录</a:t>
            </a:r>
            <a:r>
              <a:rPr lang="zh-CN" altLang="en-US">
                <a:sym typeface="+mn-ea"/>
              </a:rPr>
              <a:t>此价格的</a:t>
            </a:r>
            <a:r>
              <a:rPr lang="zh-CN" altLang="en-US"/>
              <a:t>销售。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标题 1"/>
          <p:cNvSpPr>
            <a:spLocks noGrp="1"/>
          </p:cNvSpPr>
          <p:nvPr>
            <p:ph type="title"/>
          </p:nvPr>
        </p:nvSpPr>
        <p:spPr>
          <a:xfrm>
            <a:off x="1071563" y="285750"/>
            <a:ext cx="7313612" cy="1143000"/>
          </a:xfrm>
        </p:spPr>
        <p:txBody>
          <a:bodyPr vert="horz" wrap="square" lIns="91440" tIns="45720" rIns="91440" bIns="45720" anchor="b"/>
          <a:p>
            <a:pPr eaLnBrk="1" hangingPunct="1"/>
            <a:r>
              <a:rPr lang="zh-CN" altLang="en-US" b="1" dirty="0">
                <a:latin typeface="宋体" panose="02010600030101010101" pitchFamily="2" charset="-122"/>
                <a:sym typeface="宋体" panose="02010600030101010101" pitchFamily="2" charset="-122"/>
              </a:rPr>
              <a:t>情景问题：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1563" y="1714500"/>
            <a:ext cx="7429500" cy="3571875"/>
          </a:xfr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kumimoji="0" lang="en-US" altLang="zh-CN" sz="29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zh-CN" altLang="en-US" sz="29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北师大珠海附中学校开设选修课《蜜蜂的世界》，同学们在老师的带领下开展养蜂产蜜的劳动体验，经过一年的辛勤劳动，收获了许多纯天然的蜂蜜，同学们非常开心。有同学提议把收获来的纯天然蜂蜜进行销售，但是如何销售却成了同学们的难题。请你建立合适的数学模型来分析，提出合理的建议。</a:t>
            </a:r>
            <a:endParaRPr kumimoji="0" lang="zh-CN" altLang="en-US" sz="29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6、模型的优化推广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问题：对于上述数学模型，你有哪些优化或推广的建议？</a:t>
            </a:r>
            <a:endParaRPr lang="zh-CN" altLang="en-US"/>
          </a:p>
          <a:p>
            <a:r>
              <a:rPr lang="zh-CN" altLang="en-US"/>
              <a:t>通过实践检验模型，反复迭代优化，甚至在实践检验中，如果发现实际数据偏离模型很多，还可以重新检验模型的假设是否有问题，对整个模型重新进行假设和调整，建立新的模型。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b"/>
          <a:p>
            <a:pPr eaLnBrk="1" hangingPunct="1"/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归纳小结：</a:t>
            </a:r>
            <a:endParaRPr lang="zh-CN" altLang="en-US" dirty="0"/>
          </a:p>
        </p:txBody>
      </p:sp>
      <p:sp>
        <p:nvSpPr>
          <p:cNvPr id="10242" name="内容占位符 2"/>
          <p:cNvSpPr>
            <a:spLocks noGrp="1"/>
          </p:cNvSpPr>
          <p:nvPr>
            <p:ph idx="1"/>
          </p:nvPr>
        </p:nvSpPr>
        <p:spPr>
          <a:xfrm>
            <a:off x="1143000" y="1714500"/>
            <a:ext cx="7313613" cy="4114800"/>
          </a:xfrm>
        </p:spPr>
        <p:txBody>
          <a:bodyPr vert="horz" wrap="square" lIns="91440" tIns="45720" rIns="91440" bIns="45720" anchor="t"/>
          <a:p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建立数学模型解决实际问题的基本过程</a:t>
            </a:r>
            <a:r>
              <a:rPr lang="en-US" altLang="zh-CN" dirty="0">
                <a:latin typeface="新宋体" panose="02010609030101010101" charset="-122"/>
                <a:ea typeface="新宋体" panose="02010609030101010101" charset="-122"/>
              </a:rPr>
              <a:t>:</a:t>
            </a:r>
            <a:endParaRPr lang="zh-CN" altLang="en-US" dirty="0">
              <a:latin typeface="新宋体" panose="02010609030101010101" charset="-122"/>
              <a:ea typeface="新宋体" panose="02010609030101010101" charset="-122"/>
            </a:endParaRPr>
          </a:p>
          <a:p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（</a:t>
            </a:r>
            <a:r>
              <a:rPr lang="en-US" altLang="zh-CN" dirty="0">
                <a:latin typeface="新宋体" panose="02010609030101010101" charset="-122"/>
                <a:ea typeface="新宋体" panose="02010609030101010101" charset="-122"/>
              </a:rPr>
              <a:t>1</a:t>
            </a:r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）分析问题</a:t>
            </a:r>
            <a:endParaRPr lang="zh-CN" altLang="en-US" dirty="0">
              <a:latin typeface="新宋体" panose="02010609030101010101" charset="-122"/>
              <a:ea typeface="新宋体" panose="02010609030101010101" charset="-122"/>
            </a:endParaRPr>
          </a:p>
          <a:p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（</a:t>
            </a:r>
            <a:r>
              <a:rPr lang="en-US" altLang="zh-CN" dirty="0">
                <a:latin typeface="新宋体" panose="02010609030101010101" charset="-122"/>
                <a:ea typeface="新宋体" panose="02010609030101010101" charset="-122"/>
              </a:rPr>
              <a:t>2</a:t>
            </a:r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）模型准备</a:t>
            </a:r>
            <a:endParaRPr lang="zh-CN" altLang="en-US" dirty="0">
              <a:latin typeface="新宋体" panose="02010609030101010101" charset="-122"/>
              <a:ea typeface="新宋体" panose="02010609030101010101" charset="-122"/>
            </a:endParaRPr>
          </a:p>
          <a:p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（</a:t>
            </a:r>
            <a:r>
              <a:rPr lang="en-US" altLang="zh-CN" dirty="0">
                <a:latin typeface="新宋体" panose="02010609030101010101" charset="-122"/>
                <a:ea typeface="新宋体" panose="02010609030101010101" charset="-122"/>
              </a:rPr>
              <a:t>3</a:t>
            </a:r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）建立模型</a:t>
            </a:r>
            <a:endParaRPr lang="zh-CN" altLang="en-US" dirty="0">
              <a:latin typeface="新宋体" panose="02010609030101010101" charset="-122"/>
              <a:ea typeface="新宋体" panose="02010609030101010101" charset="-122"/>
            </a:endParaRPr>
          </a:p>
          <a:p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（</a:t>
            </a:r>
            <a:r>
              <a:rPr lang="en-US" altLang="zh-CN" dirty="0">
                <a:latin typeface="新宋体" panose="02010609030101010101" charset="-122"/>
                <a:ea typeface="新宋体" panose="02010609030101010101" charset="-122"/>
              </a:rPr>
              <a:t>4</a:t>
            </a:r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）求解模型</a:t>
            </a:r>
            <a:endParaRPr lang="zh-CN" altLang="en-US" dirty="0">
              <a:latin typeface="新宋体" panose="02010609030101010101" charset="-122"/>
              <a:ea typeface="新宋体" panose="02010609030101010101" charset="-122"/>
            </a:endParaRPr>
          </a:p>
          <a:p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（</a:t>
            </a:r>
            <a:r>
              <a:rPr lang="en-US" altLang="zh-CN" dirty="0">
                <a:latin typeface="新宋体" panose="02010609030101010101" charset="-122"/>
                <a:ea typeface="新宋体" panose="02010609030101010101" charset="-122"/>
              </a:rPr>
              <a:t>5</a:t>
            </a:r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）解决问题</a:t>
            </a:r>
            <a:endParaRPr lang="zh-CN" altLang="en-US" dirty="0">
              <a:latin typeface="新宋体" panose="02010609030101010101" charset="-122"/>
              <a:ea typeface="新宋体" panose="02010609030101010101" charset="-122"/>
            </a:endParaRPr>
          </a:p>
          <a:p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（</a:t>
            </a:r>
            <a:r>
              <a:rPr lang="en-US" altLang="zh-CN" dirty="0">
                <a:latin typeface="新宋体" panose="02010609030101010101" charset="-122"/>
                <a:ea typeface="新宋体" panose="02010609030101010101" charset="-122"/>
              </a:rPr>
              <a:t>6</a:t>
            </a:r>
            <a:r>
              <a:rPr lang="zh-CN" altLang="en-US" dirty="0">
                <a:latin typeface="新宋体" panose="02010609030101010101" charset="-122"/>
                <a:ea typeface="新宋体" panose="02010609030101010101" charset="-122"/>
              </a:rPr>
              <a:t>）模型优化推广</a:t>
            </a:r>
            <a:endParaRPr lang="zh-CN" altLang="en-US" dirty="0">
              <a:latin typeface="新宋体" panose="02010609030101010101" charset="-122"/>
              <a:ea typeface="新宋体" panose="02010609030101010101" charset="-122"/>
            </a:endParaRPr>
          </a:p>
          <a:p>
            <a:pPr eaLnBrk="1" hangingPunct="1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19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>
                                            <p:txEl>
                                              <p:charRg st="19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>
                                            <p:txEl>
                                              <p:charRg st="19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27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2">
                                            <p:txEl>
                                              <p:charRg st="27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2">
                                            <p:txEl>
                                              <p:charRg st="27" end="3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35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2">
                                            <p:txEl>
                                              <p:charRg st="35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2">
                                            <p:txEl>
                                              <p:charRg st="35" end="4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43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2">
                                            <p:txEl>
                                              <p:charRg st="43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2">
                                            <p:txEl>
                                              <p:charRg st="43" end="5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51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2">
                                            <p:txEl>
                                              <p:charRg st="51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2">
                                            <p:txEl>
                                              <p:charRg st="51" end="5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59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2">
                                            <p:txEl>
                                              <p:charRg st="59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2">
                                            <p:txEl>
                                              <p:charRg st="59" end="6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课后作业：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如果不用网上的数据，我们还可以用哪些方法得到数据？</a:t>
            </a:r>
            <a:endParaRPr lang="zh-CN" altLang="en-US"/>
          </a:p>
          <a:p>
            <a:r>
              <a:rPr lang="zh-CN" altLang="en-US"/>
              <a:t>三人一小组，完成一份真实的调查报告，通过</a:t>
            </a:r>
            <a:r>
              <a:rPr lang="zh-CN" altLang="en-US"/>
              <a:t>数据分析，建立合适的数学模型，分析结果解决问题，形成一份完整的蜂蜜销售建议。</a:t>
            </a:r>
            <a:endParaRPr lang="zh-CN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5400"/>
              <a:t>感谢聆听！</a:t>
            </a:r>
            <a:endParaRPr lang="zh-CN" altLang="en-US" sz="5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复习：数学建模的一般过程</a:t>
            </a:r>
            <a:endParaRPr lang="zh-CN" altLang="en-US"/>
          </a:p>
        </p:txBody>
      </p:sp>
      <p:pic>
        <p:nvPicPr>
          <p:cNvPr id="17" name="ECB019B1-382A-4266-B25C-5B523AA43C14-1" descr="qt_temp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-83820" y="2030730"/>
            <a:ext cx="9407525" cy="47320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1、分析问题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问题：</a:t>
            </a:r>
            <a:r>
              <a:rPr lang="zh-CN" altLang="en-US"/>
              <a:t>为了提出合理的售卖建议，我们首先应该明确我们为什么要拿蜂蜜来卖，我们卖的目的是什么？</a:t>
            </a:r>
            <a:endParaRPr lang="zh-CN" altLang="en-US"/>
          </a:p>
          <a:p>
            <a:r>
              <a:rPr lang="zh-CN" altLang="en-US">
                <a:sym typeface="+mn-ea"/>
              </a:rPr>
              <a:t>问题：</a:t>
            </a:r>
            <a:r>
              <a:rPr lang="zh-CN" altLang="en-US"/>
              <a:t>那大家觉得赚钱最终体现在哪里？用哪个量表示最为恰当？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2、模型准备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370330" y="1827530"/>
            <a:ext cx="7313295" cy="3016250"/>
          </a:xfrm>
        </p:spPr>
        <p:txBody>
          <a:bodyPr/>
          <a:p>
            <a:pPr marL="0" indent="0">
              <a:buNone/>
            </a:pPr>
            <a:r>
              <a:rPr lang="zh-CN" altLang="en-US"/>
              <a:t>①　模型的假设与说明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问题：现实中影响蜂蜜的利润的因素非常多，比如说品牌、销量、价格、成本、质量、知名度等，所有因素都会影响最终的利润。请大家说说你认为影响利润最重要的因素是什么？并说明理由。</a:t>
            </a:r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1370330" y="4624070"/>
            <a:ext cx="7313295" cy="18764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900">
                <a:sym typeface="+mn-ea"/>
              </a:rPr>
              <a:t>问题：</a:t>
            </a:r>
            <a:r>
              <a:rPr lang="zh-CN" sz="2900">
                <a:ea typeface="宋体" panose="02010600030101010101" pitchFamily="2" charset="-122"/>
              </a:rPr>
              <a:t>所有因素都会影响最终的利润，其中有些因素非常复杂且不确定，面对这些复杂和不确定，我们就需要做出假设。留下几个最重要的因素，你会做哪些假设？</a:t>
            </a:r>
            <a:endParaRPr lang="zh-CN" altLang="en-US" sz="290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2、模型准备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45515" y="1827530"/>
            <a:ext cx="8029575" cy="3016250"/>
          </a:xfrm>
        </p:spPr>
        <p:txBody>
          <a:bodyPr/>
          <a:p>
            <a:pPr marL="0" indent="0">
              <a:buNone/>
            </a:pPr>
            <a:r>
              <a:rPr lang="zh-CN" altLang="en-US"/>
              <a:t>①　模型的假设与说明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1</a:t>
            </a:r>
            <a:r>
              <a:rPr lang="zh-CN" altLang="en-US"/>
              <a:t>、</a:t>
            </a:r>
            <a:r>
              <a:rPr lang="zh-CN" altLang="en-US"/>
              <a:t>在上述影响因素中，为了模型简单，我们只考虑价格，销量和成本这三个因素，其他所有的因素我们可以忽略。所以我们假设所有生产的蜂蜜品牌、质量、知名度都是一样的。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2</a:t>
            </a:r>
            <a:r>
              <a:rPr lang="zh-CN" altLang="en-US"/>
              <a:t>、</a:t>
            </a:r>
            <a:r>
              <a:rPr lang="zh-CN" altLang="en-US"/>
              <a:t>由于蜂蜜已经生产出来，所以可以假设所有的养蜂材料、人工成本和总产量为一个固定的值，利润只与价格和销量有关。</a:t>
            </a:r>
            <a:endParaRPr lang="zh-CN" altLang="en-US"/>
          </a:p>
          <a:p>
            <a:pPr marL="0" indent="0">
              <a:buNone/>
            </a:pPr>
            <a:r>
              <a:rPr lang="en-US" altLang="zh-CN"/>
              <a:t>3</a:t>
            </a:r>
            <a:r>
              <a:rPr lang="zh-CN" altLang="en-US"/>
              <a:t>、</a:t>
            </a:r>
            <a:r>
              <a:rPr lang="zh-CN" altLang="en-US"/>
              <a:t>产出的蜂蜜是有限的，所以销量不能超过总产量。</a:t>
            </a:r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1454785" y="4583430"/>
            <a:ext cx="7062470" cy="5372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endParaRPr lang="zh-CN" altLang="en-US" sz="2900"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2、模型准备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/>
              <a:t>②　文中的符号及意义说明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问题：上述假设中所涉及那些变量？写好符号和意义说明。</a:t>
            </a:r>
            <a:endParaRPr lang="zh-CN" altLang="en-US"/>
          </a:p>
        </p:txBody>
      </p:sp>
      <p:graphicFrame>
        <p:nvGraphicFramePr>
          <p:cNvPr id="4" name="对象 -2147482624"/>
          <p:cNvGraphicFramePr>
            <a:graphicFrameLocks noChangeAspect="1"/>
          </p:cNvGraphicFramePr>
          <p:nvPr/>
        </p:nvGraphicFramePr>
        <p:xfrm>
          <a:off x="1338580" y="3529965"/>
          <a:ext cx="3856355" cy="2900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536700" imgH="1155700" progId="Equation.KSEE3">
                  <p:embed/>
                </p:oleObj>
              </mc:Choice>
              <mc:Fallback>
                <p:oleObj name="" r:id="rId1" imgW="1536700" imgH="1155700" progId="Equation.KSEE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338580" y="3529965"/>
                        <a:ext cx="3856355" cy="290004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2、模型准备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8970" y="1525905"/>
            <a:ext cx="8495030" cy="4114800"/>
          </a:xfrm>
        </p:spPr>
        <p:txBody>
          <a:bodyPr/>
          <a:p>
            <a:pPr marL="0" indent="0">
              <a:buNone/>
            </a:pPr>
            <a:r>
              <a:rPr lang="zh-CN" altLang="en-US"/>
              <a:t>③　相关数据收集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问题：成本和产量都是固定的，价格和销量这两个因素都会影响利润，是否会相互影响？价格与销量有哪些关系？如何研究两变量之间的关系？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2、模型准备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3860" y="1525905"/>
            <a:ext cx="8740140" cy="4114800"/>
          </a:xfrm>
        </p:spPr>
        <p:txBody>
          <a:bodyPr/>
          <a:p>
            <a:r>
              <a:rPr lang="zh-CN" altLang="en-US"/>
              <a:t>③　相关数据收集</a:t>
            </a:r>
            <a:endParaRPr lang="zh-CN" altLang="en-US"/>
          </a:p>
          <a:p>
            <a:r>
              <a:rPr lang="zh-CN" altLang="en-US"/>
              <a:t>材料：按照现按照现有的市场销售经验，企业经过计算得到下面判断销量是否合格的标准：若销量超过相同价格销量的平均值的1.2倍为销量好，低于0.8倍为销量差，处于0.8~1.2之间为正常，其中销量的平均值称为这一地区某一价格对应的标准销量。蜂蜜在不同价格下的日销量平均值如下表：</a:t>
            </a:r>
            <a:endParaRPr lang="zh-CN" altLang="en-US"/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71446" y="5039995"/>
          <a:ext cx="9072245" cy="14439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3110"/>
                <a:gridCol w="674370"/>
                <a:gridCol w="694690"/>
                <a:gridCol w="695325"/>
                <a:gridCol w="694690"/>
                <a:gridCol w="694690"/>
                <a:gridCol w="695325"/>
                <a:gridCol w="694690"/>
                <a:gridCol w="695960"/>
                <a:gridCol w="694690"/>
                <a:gridCol w="694690"/>
                <a:gridCol w="695325"/>
                <a:gridCol w="694690"/>
              </a:tblGrid>
              <a:tr h="7219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价格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190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180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170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150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140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130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19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销量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endParaRPr lang="en-US" altLang="en-US" sz="2400" b="1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12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15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17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27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31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38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47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55</a:t>
                      </a:r>
                      <a:endParaRPr lang="en-US" altLang="en-US" sz="2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vert="horz" anchor="t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REFSHAPE" val="499043020"/>
  <p:tag name="KSO_WM_UNIT_PLACING_PICTURE_USER_VIEWPORT" val="{&quot;height&quot;:5793,&quot;width&quot;:11517}"/>
</p:tagLst>
</file>

<file path=ppt/tags/tag2.xml><?xml version="1.0" encoding="utf-8"?>
<p:tagLst xmlns:p="http://schemas.openxmlformats.org/presentationml/2006/main">
  <p:tag name="KSO_WM_UNIT_TABLE_BEAUTIFY" val="smartTable{71c1ba3a-00b0-4590-9abd-8fa28e8fa0ad}"/>
</p:tagLst>
</file>

<file path=ppt/theme/theme1.xml><?xml version="1.0" encoding="utf-8"?>
<a:theme xmlns:a="http://schemas.openxmlformats.org/drawingml/2006/main" name="Eclipse">
  <a:themeElements>
    <a:clrScheme name="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9B7B7"/>
      </a:accent6>
      <a:hlink>
        <a:srgbClr val="006666"/>
      </a:hlink>
      <a:folHlink>
        <a:srgbClr val="B2B2B2"/>
      </a:folHlink>
    </a:clrScheme>
    <a:fontScheme name="">
      <a:majorFont>
        <a:latin typeface="Arial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Eclipse">
  <a:themeElements>
    <a:clrScheme name="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9B7B7"/>
      </a:accent6>
      <a:hlink>
        <a:srgbClr val="006666"/>
      </a:hlink>
      <a:folHlink>
        <a:srgbClr val="B2B2B2"/>
      </a:folHlink>
    </a:clrScheme>
    <a:fontScheme name="">
      <a:majorFont>
        <a:latin typeface="Arial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item1.xml><?xml version="1.0" encoding="utf-8"?>
<s:customData xmlns="http://www.wps.cn/officeDocument/2013/wpsCustomData" xmlns:s="http://www.wps.cn/officeDocument/2013/wpsCustomData">
  <extobjs>
    <extobj name="ECB019B1-382A-4266-B25C-5B523AA43C14-1">
      <extobjdata type="ECB019B1-382A-4266-B25C-5B523AA43C14" data="ewogICAiRmlsZUlkIiA6ICI1MDc3NjYzODY4OSIsCiAgICJHcm91cElkIiA6ICI2NzAzODMxNjkiLAogICAiSW1hZ2UiIDogImlWQk9SdzBLR2dvQUFBQU5TVWhFVWdBQUErQUFBQUh6Q0FZQUFBQ2crbmRoQUFBQUNYQklXWE1BQUFzVEFBQUxFd0VBbXB3WUFBQWdBRWxFUVZSNG5PemRlVnhVOWY3NDhkZk1JR3ZnQmlpNFVXN1hVTk5MWlpxNDcxcmViQkhOM2N6YzBrSXpUYk91WFRjMGM4T2Jma2xVY2l0Tnk2dTRaYW1saUxoaFdpNkZDQm9xK3lLeXpQeittTjk4bXNNTWkzdlorL2w0K0dqTzU1dzVjMlppNEx3L3kvc05RZ2doaEJCQ0NDR0VFRUlJSVlRUVFnZ2hoQkJDQ0NHRUVFSUlJWVFRUWdnaGhCQkNDQ0dFRUVJSUlZUVFRZ2doaEJCQ0NDR0VFRUlJSVlRUVFnZ2hoQkJDQ0NHRUVFSUlJWVFRUWdnaGhCQkNDQ0dFRUVJSUlZUVFRZ2doaEJCQ0NDR0VFRUlJSVlRUVFnZ2hoQkJDQ0NHRUVFSUlJWVFRUWdnaGhCQkNDQ0dFRUVJSUlZUVFRZ2doaEJCQ0NDR0VFRUlJSVlRUVFnZ2hoQkJDQ0NHRUVFSUlJWVFRUWdnaGhCQkNDQ0dFRUVJSUlZUVFRZ2doaEJCQ0NDR0VFRUlJSVlRUVFnZ2hoQkJDQ0NHRUVFSUlJWVFRUWdnaGhCQkNDQ0dFRUVJSUlZUVFRZ2doaEJCQ0NDR0VFRUlJSVlRUVFnZ2hoQkJDQ0NHRUVFSUlJWVFRUWdnaGhCQkNDQ0dFRUVJSUlZUVFRZ2doaEJCQ0NDR0VFRUlJSVlRUVFnZ2hoQkJDQ0NHRUVFSUlJWVFRUWdnaGhCQkNDQ0dFRUVJSUlZUVFRZ2doaEJCQ0NDR0VFRUlJSVlRUVFnZ2hoQkJDQ0NHRUVFSUlJWVFRUWdnaGhCQkNDQ0dFRUVJSUlZUVFRZ2doaEJCQ0NDR0VFRUlJSVlRUVFnZ2hoQkJDQ0NHRUVFSUlJWVFRUWdnaGhCQkNDQ0dFRUVJSUlZUVFRZ2doaEJCQ0NDR0VFRUlJSVlRUVFnZ2hoQkJDQ0NHRUVFSUlJWVFRUWdnaGhCQkNDQ0dFRUVJSUlZUVFRb2ovVC9lZ0wwQ0l1eTFwMW4raWdLY2Y5SFdJaDRESnRMTEtwQ21ESHZSbDNDdlZkb2ZKZDBXSVA2ZExwa0xkczVjN0Q3bjBvQy9rWG1pNDZyc29IU2I1M1NQdW5JNlZzZjNiRG5yUWx5SEVyZEEvNkFzUTRoNlFQK3JpN3REcEJqN29TN2pINUxzaXhKOVREWjJEc2MyRHZvaDdSWUp2Y2RlWWVOai9Ub3VIa01PRHZnQWg3aFh2aVpNZjlDV0l2NmpDOUhTUy83c0VURng4ME5keVB5UzBIL0tnTDBFSThmKzlkSFFiaDFKL1IyYzBQWlNqMzlaTzltL3pvQzlCL0VWZHpzcWx5MWVIMFBIMytEc3RIaTR5QWk2RUVFSUlJWVFRUXR3SEVvQUxJWVFRUWdnaGhCRDNnUVRnUWdnaGhCQkNDQ0hFZlNBQnVCQkNDQ0dFRUVJSWNSOUlBQzZFRUVJSUlZUVFRdHdIRW9BTElZUVFRZ2doaEJEM2dRVGdRdnpONWVmbmwvbllNMmZPY1BYcVZZeEc0ejI4SWlHRUVFSUlJUjVPRW9BTGNaZkV4Y1VSRUJCQVFFQ0FwajB6TTlPbTNWNGJRRTVPVHFuL2lnYS9seTlmcGsrZlB2VHAwMGUxbVV3bXUwSHlnQUVER0Q5K1BBY1BIZ1JnOCtiTmRPL2VuUk1uVHBUNi92N3YvLzZQZnYzNjBiVnJWMWF2WGwzNkJ5S0VFRUlJSVlUUWNIalFGeURFd3lvcUtvcmp4NCtUbDVlbjJqNzk5Rk1BdTIzRGh3OG5NREN3MVBNdVdyU0lhZE9tQWJCMjdWcnk4dkk0ZS9hczJoOGZIOC8wNmROcDNMZ3hZOGFNVWUwLy9mU1QrdmV2Zi8yTDNOeGNObXpZUUhKeU11UEdqU004UEp4YXRXclpmYzJ2dnZxSy8vNzN2MnA3eTVZdGJObXlwZGhyN05peEl5TkdqQ2oxdlFnaGhCQkNDUEYzSWdHNEVQZkk0Y09IQ1E4UDE3UXRXN2JNNWpoTDIvRGh3OHQ4N3BTVUZBQUtDd3R0OW9XRmhYSDA2RkdPSFR2R1AvLzVUNTU5OWxrQU5tM2FCRURObWpWcDBhSUZlcjJlaFFzWE1tREFBREl5TWpoMzdwemRBSHoxNnRVc1dMQUFrOG1rMmk1ZXZGamk5VjIvZnIzTTcwVUlJWVFRUW9pL0N3bkFoYmhEUnFPUmpJd01Nak16VlZ0YVdocU5HemRteElnUjVPWGxFUllXQnFCR2hlMjFBY1RFeEJBWEY4ZUxMNzZvdHBPVGsrblVxUk1BKy9mdng5WFZ0Y1RyQ1E0TzV0Q2hRMXkvZnAxcDA2YXhmdjE2ZERvZDI3WnRBOHdqNUU4OTlaVE44eVpPbktnZVQ1MDZsZmJ0MnpOcjFpd2lJeU5WdThGZ1lQejQ4Ynp5eWl1YTk3OTY5V29XTDE2TTBXaWtRb1VLQkFVRmxlR1RFMElJSVlRUTR1OUZBbkFoN3RDNWMrZm8yN2V2cHExOSsvYjA2TkZEQmN2Lyt0ZS9BRWhPVGxiSFdMY05HelpNdFZ0R3RmWDYyMHZSNE9IaHdhUkprd2dPRGlZMU5aV0lpQWd5TWpMVXRIZDNkM2ZLbFNzSHdNMmJOOG5PemdhZ1VxVks2aHpPenM1OC9QSEhLdmp1MDZjUDhmSHgvUERERDh5ZVBadHZ2LzJXTVdQR2tKV1Z4ZUxGaXpsOStqUUF0V3ZYNXVPUFA2WjY5ZXEzZGUxQ0NDR0VFRUk4ekNRQUYrSWUyckJoUTVtTzY5MjdOd1VGQmJ6eHhoc3FLN25SYUtSWHIxNmFaR3I5K3ZVcjAvbmF0R2xEbXpadHFGMjdOczJiTitmMTExOVgrNlpNbVVLSERoMEFjeEsyNmRPbkE3QnIxeTdOT2RxMmJVdHljakpkdTNhbGE5ZXVGQllXc25UcFVzTER3NG1Pam1iQWdBSHFXSVBCd0t1dnZzcUlFU053ZEhRczB6VUNSRVJFOFBubm45T3NXVFBlZi8vOTIrNTBFRUlJSVlRUTRxOUFBbkFoN2xEOSt2V0ppWWxoNGNLRnJGeTVFb0RJeUVpOHZMell1blVyQUJzM2JzVFB6OC9tdWRaWjBBc0tDbXpXVnBlMlhaS1FrQkJ1M3J4Sjc5NjliNnRzbUpPVEV4OTg4QUVYTGx3Z0lpS0NuMzc2aWVQSGoydldnbHNVRmhieTdiZmZrcENRUU0yYU5mSDI5cVo4K2ZJRUJBVGc1ZVZWN0d0OCt1bW41T1RrOE0wMzN6QjQ4T0JpazhBSklZUVFRZ2p4TUpBQVhJaTdvTEN3VUsyeEJoZzFhaFRMbHk5WDI1WTEzU1h4OWZVbE9qcWFIajE2a0pTVXhLdXZ2c3JiYjc5dGR3MjRaVHE1bzZNalAvNzRvOTN6NmZWNm5KeWNiRWFrcmRkNlc3UHVERmkyYkJtTEZ5L201TW1UZHMvcjcrOVAyN1p0eWNqSVlNK2VQVnk2ZEltRWhBUVNFaExVY1M0dUx2enZmLzhyOFQwSEJRV3haczBhbm5ubUdXclVxRkhpc1VJSUlZUVFRdnpWU1FBdXhGMndjK2RPcmwyN3ByWXZYTGpBMkxGajFmYkNoUXVwVnEyYXpmT0tCdVpidDI0bEtTa0pnSzVkdXhiN2V1ZlBuMmZnd0lFWURBWTFaYjFxMWFvMjE2VFg2eGs0Y0NDLy9mYWJHcDMzOHZKU2E5T3pzckxVdW5UcjBXZG5aMmU2ZCsvT3laTW5jWE56bzE2OWV2ajcrOU9rU1JNQ0FnTHc4UEJReDQ0Wk00WXJWNjV3N05neGZ2bmxGMzc5OVZjU0V4TnAyYklsNWN1WEwrRlRNM2RVakJvMXFzUmpoQkJDQ0NHRWVGaElBQzdFSFNvb0tMQXBMOWE4ZVhOOGZIeUlqWTBGWVBmdTNacWd0VGlXVWZSMjdkclJvRUVEd0R6aTdPM3R6ZFdyVjVrOGVUSmR1blNoZGV2V0dJMUdOYlhjeTh1TFNaTW1hYzYxZXZWcVRwOCt6VFBQUE1Pc1diTlVBRDUrL0hpN2E4QXRaY29zNnRhdFMvUG16WG4rK2VjNWR1d1l4NDRkSXlJaW9reWZ5VHZ2dkVQdjNyM0xkS3dRUWdnaGhCQi9GeEtBQzNHSG9xS2lpSStQcDI3ZHVwdzdkdzZBYWRPbVViNThlUlhVZnYzMTEyVTYxNUlsU3dnUEQ2ZGJ0MjdrNU9RQTVyWFlHemR1SkRBd2tQMzc5L1BZWTQvUnFsVXJ2dmppQ3d3R0E4N096cmk3dTJ1bW1sKytmRmxsSm4vbW1XYzByekYzN2x4Q1EwTUI4d2k0UmE5ZXZkVGo2ZE9uNCsvdnJ4bTFyMVNwRXU3dTdvQzUweUV4TVJIUWpwemZ5aHAxSWNUZGMrblNKUUFxVktpZ3ZxYzNidHpBeGNYbFFWNldFRUlJSVlxUUFGeUlPK1RyNnd1WXk0cUZoSVFBcU1Sak1URXhtbU03ZHV4SVNrb0tnd2NQWnZUbzBUYm5NaGdNaElhR3FnRFpucFVyVjZyUmJHdkJ3Y0dxSE5yT25Uc0IwT2wwYXYyNGhmVlVlV3ZXd1hOdWJxN04vdGRlZTAyTmFsdlhLcmNlT2JkZVJ5N0V3OEQ2WjkzNis1eVptVW1iTm0wMDdmYmFBTldaVmhKbloyZE5GWURMbHk4VEhCd013TnExYTB0OXZxV3M0Ymh4NCtqZnZ6L256NTluNU1pUkJBWUdFaHdjckphZFdGeTRjSUhRMEZCOGZId1lObXhZcWN0RmhCQkNDSEYzU0FBdXhCMnFVYU1HOWV2WHAxbXpacHIyc1dQSGN1REFBYnZQV2JGaUJTdFdyTkMwRlEzVzc0UmxLbnZUcGsycFVxVUttWm1aYXQvczJiUHRUa0V2N2ZYbnpKbkRuRGx6Yk5ydkpPaGV0V29WYTlldXBVV0xGa3laTWdXZFRuZmI1eExpZm9pS2l1TDQ4ZU1xRVNLWXMva0RkdHVHRHg5T1lHQmdxZWRkdEdnUjA2Wk5BOHdCZDE1ZUhtZlBucjN0Njl5K2ZUdkp5Y2xzM3J5Wlk4ZU9FUllXUnNXS0ZRRXdtVXlFaElRUUhSMk53V0RRSkhMODRJTVBHRHAwYUltVkU0S0NncGd3WWNKdFg1c1FRZ2p4ZHlZQnVCQjN5TUhCZ2ZmZWU4OG1lS3hhdGFxYW5tMDlaZHZDT2htYU5jdm9kVkdXa2V5K2Zmc3lhTkFnbS8xdWJtNEFuRDU5bWdzWExnRFF1WFBuVzNzekpXallzS0VxcFphVmxjVjMzMzBIUUk4ZVBkUXhsckpyWmJWOCtYSnljbkxZdkhrekF3WU1rREprNGsvdjhPSERoSWVIYTlxSzVvQ3diaHMrZkhpWno1MlNrZ0tZcXlyWVU1YVI5UHo4ZkhKeWNoZzZkQ2grZm43TW1ER0R3TUJBbkp5Y3lNM054ZG5abWJDd01LS2pvOVZyRlozOTR1bnB5WTBiTjFUSFhhVktsUUJJUzB2RGFEVGFWRllRUWdnaFJObEpBQzdFWGVEdjcwOWNYSnltelpJVUxTWW1oazgrK1lURXhFUU1CZ01kTzNZa01qS1N3c0pDZXZYcVJmZnUzYWxZc1NKNWVYbWtwcWFXK2xwR281R0NnZ0tiOXZUMGROTFQwL25xcTY4QWM4ZEF4NDRkYlk2Yk0yY09peFl0QWlBN08xdTE5K3paVXozdTNyMDdyNy8rdXVaNTNicDEwMHhCdHdUZ0gzNzRvVHJtVmdQdzNyMTdzM2J0V2lsREp2NTBqRVlqR1JrWm10a2phV2xwTkc3Y21CRWpScENYbDBkWVdCZ0FJMGFNQUxEYkJ1YmZBVVduc3RzckwxaWFzb3lrTDFteWhDVkxsbWphSWlJaWlJaUlvRktsU2d3Yk5veWxTNWRpTUJpWU1XTUdIVHAwWVBiczJXellzSUU2ZGVyUXVIRmp0bS9menBvMWE1ZzNieDZPam83czJMRUR2VjZ2bHRCWU92dUVFRUlJY2Vza0FCZmlIc2pQenlja0pJUkRodzZwa1c4UER3OCsvUEJEV3JWcVJmWHExUWtMQzJQKy9Qa3NXTENBcGsyYmxubGE1N3AxNjFpM2JsMngrOTkvLzMxMjc5NU5vMGFON0s3cnRKUWRLOHE2aHJlOWpvQjdNUVY5OU9qUmR0ZkNDL0dnblR0M1R1VlVzR2pmdmowOWV2UlF3YkpsM2JYMWQ4cTZiZGl3WWFyZE1xcHR2Yzc3UWJBc05TbFhycHpLTjJFWkFVOUpTZUdkZDk0aE9EaFlMWkdwVjY4ZVdWbFpKQ1Fra0phV0JrRGx5cFVmek1VTElZUVFEd0VKd0lXNEI4cVZLNGVibXh1SmlZbFVxRkNCbmoxNzByOS9mN1VHYzhTSUVUenp6RE1zWHJ5WTQ4ZVAwN2x6NTd0Mlk5NnpaMCtlZmZaWnJseTVZbmUvOVJyd1cyR2RCYjA0a2dWZC9CMXMyTENoVE1mMTd0MmJnb0lDM25qakRmTHo4d0h6eUhxdlhyMDBhNno3OWV0WHB2TlpjanRjdjM0ZFQwOVB6YjV1M2JvQk1HalFJRjU1NVJYTnZyaTRPTHk4dlBEdzhDQXlNcExkdTNlVG01dHI4MzFOU1VraExpNk9NV1BHa0pLU2dxT2pJNjFidDZadDI3YnFHSVBCd0QvLytjOFNyek1pSW9MUFAvK2NaczJhOGY3Nzd6L3dUZ2NoaEJEaXowUUNjQ0h1RWg4Zkh6WDlGTXhadzF1MmJFbVRKazB3R0F3Mnh6ZHQycFN3c0RBU0VoTHc5ZlZGcjlmZnRVUnNucDZlbWh0MFYxZFhsVm05YnQyNnQzU3VjZVBHQWZEMDAwOVR2Mzc5RW85ZHZYbzFBRTJhTkxtbDF4RGl6NlorL2ZyRXhNU3djT0ZDVlhVZ01qSVNMeTh2dGRSaTQ4YU5LaStDTmV0WklRVUZCVGFCYm1uYnhhbFNwUXByMXF4aDBhSkZ2UFhXV3phQk5zQ1BQLzdJbURGajFQYlJvMGVaT0hFaWp6MzJHSXNYTHlZZ0lJQktsU3FSa3BKQ1RFd01BUUVCMUtwVmkwMmJOaEVRRUlDRGd3UHZ2dnN1TTJiTTRNTVBQNlIrL2Zvc1diSUV2VjZQbjU4ZlE0Y09MVFZYdzZlZmZrcE9UZzdmZlBNTmd3Y1BsdHdPUWdnaGhCVUp3SVc0UzV5Y25EU0JwNXViVzVtbVoxZXZYdjFlWGhaZ0hyVXFtcVc5clByMzczOVBqaFhpejY2d3NGQ05PZ09NR2pXSzVjdVhxMjNMbXU2UytQcjZFaDBkVFk4ZVBVaEtTdUxWVjEvbDdiZmZ0cnNHM0pKRjNkSFJVWk9aM1BwNmZ2amhCL0x5OHBnOWV6YXhzYkZNblRwVmt4VHQ3Tm16N05xMWk0NGRPN0pseXhabXpacEZYbDRlWjg2Y0lUbzZtdGF0VytQazVGVGlOVmV1WEptS0ZTdHkrUEJoVENZVFlCNjVYNzU4T1JVcVZDajFQUWNGQmJGbXpScko3U0NFRUVMWUlRRzRFRUlJWWNmT25UdTVkdTJhMnI1dzRRSmp4NDVWMndzWExxUmF0V28yenlzYW1HL2R1cFdrcENRQXVuYnRXdXpyblQ5L25vRURCMkl3R05TVTlhcFZxNnI5Qm9PQlJZc1dNWC8rZk5hc1djTzJiZHQ0L1BISDZkT25qK1k4YytiTTRlREJnMnpac2dXQVJ4OTlsSmt6WjlyTWZyRjBFRjY4ZUZIVFdYamt5QkZPbmp6SjZkT25XYlZxbFdwLy92bm4wZWwwZE9uU1JTV1p0R2ZVcUZHTUdqV3EyUDFDQ0NIRTM1a0U0RUlJSVVRUkJRVUZOdVhGbWpkdmpvK1BEN0d4c1FEczNyMGJEdytQVXM5bEdVVnYxNjRkRFJvMEFNekoyTHk5dmJsNjlTcVRKMCttUzVjdXRHN2RHcVBScU5hSGUzbDUyUVM2ZXIyZTRPQmdxbGV2enNXTEYybmV2RG52dnZ1dTVwaVVsQlFWZkwvd3dndU1IejhlWjJkbnRkOHlxdDIxYTFlMmI5K09tNXNiclZxMVl2djI3UURzMkxGRGZRYldGUmNzVlJOeWMzTkxmYzlDQ0NHRXNFOENjQ0dFRUtLSXFLZ280dVBqcVZ1M0x1Zk9uUU5nMnJScGxDOWZuazJiTmdIdzlkZGZsK2xjUzVZc0lUdzhuRzdkdXFsYTNrNU9UbXpjdUpIQXdFRDI3OS9QWTQ4OVJxdFdyZmppaXk4d0dBdzRPenZqN3U1ZWJNM3RwNTU2aXRqWVdGNSsrV1ZOUXJkdTNicXhhOWN1OHZQenFWbXpKaU5IanRRRTMyQXVsK2JnNE1CSEgzM0U5dTNiOGZUMFZJK3ZYTG5DeFlzWDhmUHpZK1BHalJ3L2ZweWhRNGNDc0dmUG5qSk5RUmRDQ0NGRThTUUFGMEw4cWFTbnA2dVJ0aXBWcW1nUzJCbU5SbjcvL1hlNys0UzRtM3g5ZlFGeldiR1FrQkRBUENJTjJDUkx0TlRISGp4NHNOMnllZ2FEUVpYOEtzN0tsU3RWc2pkcndjSEJtbkpvUjQ4ZVpkV3FWUnc0Y0VDTlpELzU1Sk1jT1hJRU1KY044L2YzSnlRa2hQajRlSUtDZ2dnT0RxWlRwMDdvZERvQU1qTXpLU2dvc0RzRjNjZkhoK0RnWU0zSXR4QkNDQ0h1SGduQWhTaUR4WXNYYy9Ub1VkcTJiWHZYRTQzTm5EbVR5TWhJQUw3Ly92c3lQZWZDaFF2czM3K2Z3TUJBdXpWNTlYcDlxVk5qVFNZVG16WnRvbno1OHBxeVpGbFpXVnkvZnIzWTUvbjYraFk3S25lbk1qSXllT21sbDBoSlNhRnUzYnFzV2JOR3MzL0hqaDFNbVRJRmIyOXZsWWxhaUh1aFJvMGExSzlmM3laNTRkaXhZemx3NElEZDU2eFlzVUxWejdhNFc1VU5ybDI3eHRpeFkvbmxsMTlVVzRNR0RSZ3paZ3pObWpYVHJPRU9DZ29pUFQyZFpjdVdrWnljek9USmsxbXhZZ1V2dmZRU3JWcTFJajgvSHdjSEI2cFZxOGJGaXhjcFY2NGN2cjYrS2h2NzVNbVQxYm1zUjljdGE4QmJ0R2pCekpremk3M1dWYXRXc1hidFdscTBhTUdVS1ZOVTRDK0VFRUlJQ2NDRktKUGZmdnVORXlkT1VLZE9IZFZXbGd6bjhNY05lRnhjSEZGUlVZQzVWcmRsV21odWJpNVpXVmsyei92NTU1ODVjZUlFWUs0bmJPMkhIMzVnMGFKRnhNZkhxN1dlMXFwWHIwNjdkdTNVVkZscmxpQi83dHk1ckZ1M0RtZG5aeFZzZ0hsZDYvVHAwNHQ5UCtIaDRUUnExS2pVOTMwN1pzeVlRVXBLQ21BT09GNTY2U1cxYi96NDhTb2hWRlpXRmkrLy9MTG11ZlhyMXk4eEtCRGlWamc0T1BEZWUrL1pCSTlWcTFaVlpiVUtDZ3BJVEV6VTdQZnk4c0xWMWRYbWZEdDM3clQ3T3BaTTZIMzc5bVhRb0VFMis5M2MzQUJ6YVVITGlIZTFhdFVZUFhvMEhUdDJSS2ZUcWUrTXRlSERoK1BwNmNuY3VYUEp5OHZqM0xselJFWkdxbXV2VjY4ZXExZXZKaUFnQUY5ZlgxV0dETEQ3K3dqK1dBTnVtVVpmbk9YTGw1T1RrOFBtelpzWk1HQ0FsQ0VUUWdnaHJFZ0FMc1FkY25aMnRybEpONWxNTm9tS1ltTmptVE5uRGdBZE9uU3dXWmRaMUtGRGgxaTBhQkZnRzRBZlBYb1VvTVM2M01VRjloWURCdzVrOSs3ZFhMOStuZkhqeC9QNTU1L2o0ZUZCWm1abWlkZDFyNnhjdVpKZHUzYXA3YlMwTk5MUzB0VDJtalZyT0h2MkxHQU9BSXJXVG5aM2Q3OC9GeXIrTnZ6OS9ZbUxpOU8wV1pLaXhjVEU4TWtubjVDWW1JakJZS0JqeDQ1RVJrWlNXRmhJcjE2OTZONjlPeFVyVmlRdkw0L1UxTlJTWDh0b05OcWQ5cDJlbms1NmVqcFZxbFJoMUtoUi9QcnJyL1RwMDRmVHAwOHpmLzU4OUhvOWh3OGZWc2U3dUxpb3h5KysrQ0pObWpSaDNyeDVSRWRITTNIaVJQYnUzUXZZbGorMFpIdlg2L1dhVWZ2YldRUGV1M2R2MXE1ZEsyWEloQkJDQ0Rza0FCZWlCRjkrK2FWbVZIWGp4bzFzM0xoUmM0TmFvVUlGSEJ5MFg2V0NnZ0sxVnZsdXk4dkxJem82R2pBSENOYlg1dWZucDBheGhnOGZydGFPbmpoeGdtblRwbW5PNCszdHpheFpzM2o5OWRlcFdMRWkxNjVkdzhQRGcrKysrdzR3SjRteTFDS09pNHRUcFpWU1VsTFV0RlM5WG45WDNwTmxSQjlnNk5DaGpCdzVrcmZlZW90OSsvWVJFQkRBckZtejFHajRmLzd6SDU1ODhrbTZkZXRHWVdFaGt5Wk4wb3lVQzNHdjVPZm5FeElTd3FGRGg5VEl0NGVIQng5KytDR3RXcldpZXZYcWhJV0ZNWC8rZkJZc1dFRFRwazBKQ2dwaXdvUUpwWjU3M2JwMXJGdTNydGo5TVRFeHRHelprcFl0V3dMbWpyL1BQLzljYzR4T3A2TkpreWFhdHRxMWF4TWFHa3A4ZkR3MWE5Wms4ZUxGQUNvYnU0dUxDNG1KaVhUcDBnVXc1MWE0VTZOSGo3YTdGbDRJSVlRUUVvQUxjY2Y4L1B6VU5GR0w3T3pzZXhhQUh6cDBTSTJ1UC9MSUk1clh0QjY5enNuSlVTUEl4WTJFTjIzYWxJaUlDT3JWcTRkT3AyUFpzbVVjUDM0Y2dLZWZmbG9kWjkzQjhQYmJid1BjMWNDM1FZTUdPRHM3ODl4eno5RzJiVnYxR2dFQkFYVHAwZ1VYRnhkV3IxN05uajE3VktBd1pNZ1FIQjBkVlNBaHhMMVdybHc1M056Y1NFeE1wRUtGQ3ZUczJaUCsvZnRUc1dKRkFFYU1HTUV6enp6RDRzV0xPWDc4T0owN2Q3NXJuVlJGMWExYkZ4Y1hGMjdjdUFHWXA4WVBHVEpFczB6R1dzMmFOUUdZTW1VSy9mcjFvM256NWdBY09IQ0FMNy84a25uejVsR2pSZzJHRHg5K1Q2NVhDQ0dFRUdZU2dBdFJnczZkTy9Qa2swOHllL1pzRGg4K1RLZE9uV3h1VUNkTW1JQ2ZuNSttelhyRStHNzczLy8rWjdkOXdJQUJtdTNWcTFlelljTUd1OGRtWkdTUW41OFBtTmVXNXVmbmMvYnNXY0xEd3dIejZQZW9VYVBVOGI2K3Z2ajcrL1BUVHorcHRvWU5HOTdKMjlDb1ZLa1NpeFl0b21uVHBtelpza1d0VTU4OGVUSW5UcHpnUC8vNWp6cDJ3WUlGbXVjdVdiSUV1TGRyMDhYZmw0K1BEMkZoWVdyN3RkZGVvMlhMbGpScDBzUnVGdjZtVFpzU0ZoWkdRa0lDdnI2K05sTzY3eGE5WGs5a1pDUTZuUTVuWitjeVZ3VHc4dkppMmJKbG1uWFpMNzMwVXJHZGFZODk5aGp6NXMwRHNPbG9GRUlJSWNTdGt3QmNpQks0dTd2ajd1NnVraXE1dTd2YkJOdTNFMmhiRWk4VlZWcGl0OVRVVlBidDIxZW0xNmhjdVhLeHlZOG1UcHlvV1RjNlk4WU1PbmZ1ekdlZmZjYmt5Wk1KRGc2bWJ0MjZhcjllcnljOFBKekxseStUbDVkSHVYTGxxRmF0V3BtdW82eXlzcko0NVpWWEFPalJvd2Q3OXV6QjFkVVZaMmRuelVpL05hUFJXR3BDS0NIdWhKT1RrMlphdDV1Ylc1a1NNQlpkWTMwdkZQZTlLTTJ0SkVYejhQQ2dUWnMydC9VNlFnZ2hoTEFsQWJnUXQraktsU3Y0K1Bob2toM2RMMTk4OFFWNWVYbDI5MW5XZ0Z0NzdiWFhidW44cjc3NktnQnZ2dmxtaWNjdFc3YnNyaWRYeXN6TTVNS0ZDNEM1bk5QQWdRTjU3TEhINk5xMXEwcDhWZFNsUzVmNDE3LytkVmV2UXdnaGhCQkNpSHRGQW5BaFNwR1dsa1o2ZWpvQVc3WnM0Y0NCQTJ6ZHVyWE1OYnNMQ3dzeEdBeTBiZHZXN2hUcFJZc1dxY1JuR3pkdUxQRmNTVWxKNlBWNlRXMWVDOHRJL0JOUFBNRkxMNzNFMUtsVDdaNWo4K2JOakJvMWlsZGVlWVh4NDhlWDZUM2NiMjV1YnVqMStoSkhHamR1M0ZqbWFiZENDQ0dFRUVMOEdVZ0FMa1FKaW1aQkx5Z293R1F5OGU2Nzc3Sm56NTR5bnljbUpvYnM3R3hjWEZ3MFU5cEJPNDIwNkFoMlVsSVNZRTZvNXVycWlyKy9QOW5aMlpweVhmWllKMzV5ZEhURVpES3BOZCtXdXQvMlJ0TFhyMS9QK3ZYcjJibHpKd3NXTE5DVUhGcThlREY3OSs3RnpjMnQyRVJQOTRyMWxObWk1Y2VFRUVJSUlZVDRxN2czNlZtRmVFZ1VMUy8yNktPUGFwS1QzWXB1M2JyUnJWdTNVa2U1UzNxT3Y3OC9yNy8rdXQxanc4UEQyYk5uRHdzWExxUkxseTZVTDE4ZWdLMWJ0L0xSUng4QlVMNThlYnk4dk93Ky8vang0eVFuSi9QVlYxK1JsWlhGMHFWTDhmWDF4Yy9QajZTa0pEWGkvOXBycjZsejN5K2JObTFTLzRUNHN5bHVXY2hmMGFWTGw3aDA2Wkttb29JbDA3b1E0cy9EMHFsdVVWQlFjTnZuTWhxTmFxYWZFT0xla3hGd0lVcFF0MjVkUm80Y3liNTkremgxNmhULy9PYy82ZEdqQnoxNjlPRGpqei9HdzhPRFYxNTVCUThQRHpWZDJ0NWE3THVsZnYzNnBSNVRVRkNBMFdqa3FhZWVZdmZ1M2V6ZHU1Y1RKMDRBcU5KRFJSMDllcFJ2dnZtR1hidDJNWHo0Y1A3NzMvOXk1TWdSM243N2JWNTk5VlVtVHB5STBXaWtVYU5HYXAzNC9WU1dwRmZpd2NySnlTRTlQWjMwOUhTU2s1TkpTVWtoT1RtWkdqVnEwTDU5ZTV2akxRbjMzbmpqRGRxMWF3ZVlid0pUVTFOdjYvVmRYRncwTTB2aTR1SnUrUnlWSzFmRzNkMWRiUjgrZkppR0RSdHk1Y29WZGIyYk4yK21mUG55L1BMTEx6ejExRk1BUFBmY2MyUm5aL1ArKys4WG0yQng5KzdkVEp3NEVZQ0RCdy9pNk9ob2M0emw1M3pxMUtsMmN4dms1K2VUa3BLQ3lXVENaREpSV0ZqSXpaczN1WG56SnJtNXVhb1VvZVhmOWV2WFNVbEo0ZnIxNjB5Y09MRk12ejhzcnp0dTNEajY5Ky9QK2ZQbkdUbHlKSUdCZ1FRSEIycytZNEJ2dnZtbTFITVcxYng1Y3p3OVBXM2FUNTA2eGI1OSsyaldyQm1OR3plbVhMbHlyRnExaWdzWEx2RGtrMC95M0hQUGtacWF5cGt6WjJqUm9vWGRjMSs0Y0lIUTBGQjhmSHdZTm16WWZlOHNGSDk5MWxWTXJDc1laR1ptcW9TRWxuWjdiVUNaa29NNk96dHJacXRkdm55WjRPQmdBTmF1WGF2T0V4Z1lDSmlYcTFsKzdrMG1FejE3OXNUZDNaMVJvMFp4OGVKRklpSWlDQThQeDhmSHA4enZOVFUxbFhmZmZaZlRwMC9qNStmSDZ0V3J5L3hjSWNUdGt3QmNpQkw0Ky92ajcrL1A2ZE9uTmUxR281R05HemVTbTV1cmJzd3RpbVpGMzdCaEE3VnIxNzduMXpwbzBDRDFlTTJhTlhUdDJwWGR1M2NURmhaR2NuSXlBTTgvLzd6ZDUzNzU1WmVBZVJSODJMQmhaR2RuczNyMWFnNGVQTWpCZ3djQjhQYjJadmJzMlRicnJyT3lzdmo2NjY4SkNncTZaeldQWlFyNm45ZUFBUVA0NVpkZmloMTllZUtKSjJqZnZyMEtpS3RYcjQ2RGc0Tkt1SmVSa2FHT1RVMU5MVGFBTGMyZ1FZTVlNMllNWU02N2NEdlZDYXhyMjMvKytlZDgvUEhIZE9uU2hTRkRobWlPbXpkdkh0dTJiV1BGaWhXNHVibHgvZnAxQUI1Ly9QRmJlcjBqUjQ3dzJXZWYwYlp0VzE1KytlVlNqLy9wcDU4WU9uVG9MYjJHeGN5Wk0xbXhZZ1U2bmU2V25yZDkrM2FTazVQWnZIa3p4NDRkSXl3c1ROVTlCL2pnZ3c5dStWcENRMFB0QnVCZmZ2a2wzM3p6RFdGaFlheGZ2NTQ2ZGVyd3d3OC9jT1RJRVJ3ZEhlblVxUk52dmZVV3NiR3hkTzdjbVVtVEptazZURXdtRXlFaElVUkhSMk13R1BqeHh4ODExemwwNkZDNytUTXNnb0tDbURCaHd1SlRFTUVBQUNBQVNVUkJWQzIvSC9Gd2k0cUs0dmp4NDVxWkxwOSsraW1BM2JiaHc0ZXJvTGtraXhZdFl0cTBhWUE1NE03THkrUHMyYk5sdXFhWW1CaVNrcEpJU2txaVpzMmFiTm15aGV2WHJ6Tjc5bXcrK2VTVE1yKzNpaFVya3BxYVNrNU9EcWRQbithMzMzN2owVWNmTGZQemhSQzNSd0p3SVc1RGJHd3N1Ym01NkhRNkRoOCtUSWNPSGRRK2QzZDNUU0Q2b0JLRnRXclZpanAxNm5EKy9IbkFIQWcxYTlaTTdiOTU4NmJtK05xMWExTzNibDN5OC9OcDJMQWhqenp5Q0ZsWldXcC8xYXBWaVl1THc4dkxTNzIvdExRMFJvNGN5UysvL01LUkkwZVlPWE1tVGs1TzkrSGRpVCtMeXBVcjJ3VGZPcDJPR2pWcTRPbnBTZlhxMVRVQjhlYk5tKzk2QnYyN3hUbzQ3ZG16Sit2WHIrZnc0Y08wYmR0V3RWKzRjSUY5Ky9ZUkVCQ0F2NzgvRVJFUmdMbUR5bVF5Y2VuU0pYV3NqNCtQelRJV01IZGFWYXBVaVRObnpoQVZGVVhqeG8zdjZMb2RIQnh3ZFhYRlpES3BxZU9CZ1lHVUwxOGVEdzhQOWQrTWpBektseTlmcHRHNS9QeDhjbkp5R0RwMEtINStmc3lZTVlQQXdFQ2NuSnpJemMzRjJkbFpjL3lnUVlOSzdEeEpTRWpnblhmZUtYWi9kblkydTNmdkJzeS9xeXg1Smt3bUUyRE9hNkhUNmFoZHV6YXhzYkhzMkxHRDJOaFlQdi84Y3p3OFBBQUlDd3NqT2pvYU1IZkNXSGZXNWVibTR1bnB5WTBiTjlSblZLbFNKY0Q4ZTh4b05OcWRsU0RFNGNPSENROFAxN1F0VzdiTTVqaEwyL0Rodzh0ODdwU1VGTUQ4ODNvckxDUFZ6enp6REg1K2ZyejU1cHZzMjdlUDMzNzdqYlMwTkUzK0Z0Q09wSmZFMGdGWjFPelpzelgzT1VLSU95TUJ1QkJsWUxsaHRkeWdmLzMxMTRENTVuRFNwRW44L1BQUDZ0anc4SERORkhUTERhVEYyclZyMmJGamg5cStmUG15ZXR5dlg3L2J2c2FpVTkvajR1STBnWkd6czdQbUQvTlBQLzJrOXRXc1daTVhYbmlCeFlzWHMzLy9mczJvcENYcitzbVRKeGs1Y2lRVktsUWdJQ0NBM3IxN1U2OWVQWFVqL3YzMzN6TjY5R2dXTEZoZ00wMzFUaFUzNm4zcTFDbjFXRzZlSDR6Qmd3ZnozSFBQVWFsU0pYNzg4VWZDd3NKd2MzUGpxNisrVXNmYzZzMGx3RWNmZlVUTGxpM1Z0bVdhNTlDaFErbmZ2NzlxNzk2OU85bloyWnJuR2d3R3pYUlFhNG1KaWV6WnM0ZWRPM2R5NXN3WndMeTBvMi9mdm5UdTNGa2ROMzc4ZUhKeWNuQjNkMmZod29XcS9lT1BQOGJkM1oyTEZ5K2kwK25ZdTNjdkFGZXZYcldaTnI1eDQwWjhmWDF0UmwxZmVPRUZSb3dZb1RySG5KMmROVlBtcjErL3J0bXVWYXVXemNoMVdGZ1l0V3ZYeHNYRlJRWDUxa2tqU3hvRks4dU4rSklsUzFpeVpJbW1MU0lpZ29pSUNDcFZxbVNUQ0RJOFBOd21TTGtWWDMzMWxWcHIzcWRQSDlWdStka3hHQXc0T2pveWRlcFVHalZxeE96WnMrbldyWnNLdmpkczJNRFNwVXN4R0F6TW1ER0REaDA2TUh2MmJEWnMyRUNkT25WbzNMZ3gyN2R2WjgyYU5jeWJOdzlIUjBkMjdOaUJYcStuWThlT3BLU2s0T2JtZHR2WEwvNzZqRVlqR1JrWm12d0hhV2xwTkc3Y21CRWpScENYbDBkWVdCZ0FJMGFNQUxEYkJ1WVI2cUpUMlpPVGsxVW4xZjc5KzB2OU85bXpaMDhTRWhMVTlwZ3hZeGczYmh4Tm16YmxoeDkrQU15REFWMjdkZ1hNOXljNU9UbWE3MDl3Y0xBRXprTDhDVWtBTGtRSmR1ell3ZVRKazlXMnE2c3I1OCtmNTMvLyt4OTZ2WjVSbzBZUkdocktpaFVyMURFdnZ2aWlHaUUyR28yVUwxOWVqZXdBYXRxWVBaYUE0RTVrWkdRUUVSSEI2dFdyeWN2THc5WFZsZHpjWEtLaW90U04veXV2dkVKQVFJQUtvRU5DUWhnNGNDQy8vLzY3T2srVktsVVlNbVFJYmR1MlpkbXlaV3pac29YOC9IelMwdEk0ZVBBZ0V5ZE94TjNkbmREUVVONSsrMjJpb3FJNGV2UW8wNmRQMTJTT3Z4dXNnNm44L0h4YXRXcWxtV0xzNHVLaW1hWXU3aC9yMGR0ZmZ2bmxycDNYVWpHZ0tFZEhSMDI3dlNuVnZYcjFBbURzMkxHY09uV0thdFdxOGE5Ly9Zdm82R2plZU9NTndEeHEzS0ZEQjV5Y25IamhoUmVZUG4wNm4zMzJHZVBHamFOVnExWWtKQ1NRbXBwcXN5WTlNVEZSOC9qa3laTWx2bytvcUNqR2pSdkg0TUdEVlZ0T1RnNHhNVEhFeDhjRDVxbW9peFl0VXZ1WExsM0swcVZMMWJhOU5lTlhyMTVsMkxCaHhiNnVaWDI2TmN2bzhMM1FyMSsvRW0vMEV4TVRlZSs5OSt6dXUzbnpwcHBKVUx0MmJlclVxYU02SUN4QmVYWjJ0bXByMHFRSk0yZk9wRmF0V3NURnhWRzFhbFgxTzZKY3VYS0Vob1lTR2hxcU91NVNVbEo0NTUxM0NBNE9WcityNjlXclIxWldGZ2tKQ2FTbHBRSG0yUnppNyt2Y3VYUDA3ZHRYMDlhK2ZYdDY5T2loZ21WTEo1dGxXVmZSTnV2dnBLWHo2RzR1elRJYWpjeVpNMGQxN0dkbloyczZJQzBqNmhiMkVpZ09IRGl3Mk9Wb3hmSDI5cjZOcXhWQ0ZFY0NjQ0ZLNE8vdnJ4NVhxbFNKTGwyNmNQMzZkVnhkWFduYnRpMkRCZzJpV2JObUxGdTJqS05IajZvcDI5WWpYczgrK3l4NnZmNjIxbTVhZXRadnhmSGp4MVh3L2Zqamp6Tno1a3grL2ZWWHBreVpRa1pHaHZwRFdxNWNPV2JObWtYbHlwVjU1SkZIZU9PTk41ZzFheFpQUC8wMFhidDJwVjI3ZG1wa2JkS2tTYnoyMm10czNicVYzYnQzRXhnWXFHNVduWjJkK2VTVFR4ZzNiaHh4Y1hHM25TVytxQ3BWcW1pQ0VvdHk1Y3BSdDI1ZE5ZTHY3dTdPeElrVGJhYkVpdnZEWG9LOHJLd3NUZnZ0akl4YWtoRVZWVFE0dGNjU2VLMWJ0NDdEaHcrajAra3dtVXhVcVZKRkhSTWFHa3BXVmhiang0L251KysrVXpleGx1L3cxcTFiVldLMTc3NzdUajF2K3ZUcCtQdjdVNnRXTFJZdFdvVEpaTUxYMTFjbEl4czJiQmhIang1bDJyUnArUG41cVZrYTF1dW1WNjVjU1hKeU1tKzk5ZFl0ZmlwL01KbE1KYTVuTG1uZnRtM2JBUE5JZTlHMTJOMjZkUVBNVThxTDVyZXdMRUd4akRwYnM0eU8zNDZJaUFpdVhic0dtSlB6MlpzR3UzWHJWclp1M1dyMythR2hvVFJxMUlqZHUzZVRtNXRyTTJNbUpTV0Z1TGc0eG93WlEwcEtDbzZPanJSdTNWcXp0TUJnTVBEUGYvNnp4T3MwR28xODhNRUhSRWRIOCtxcnI5N1JqQ1h4MTdKaHc0WXlIZGU3ZDI4S0NncDQ0NDAzVkpaeW85RklyMTY5Tk4vSnN2enNoSWFHa3BtWnFSS2ZUcDA2bGZqNGVNM3NOVXZIVTNHSjQreXBXTEhpUFVzVUs0UW9Hd25BaFNoQnRXclYyTEpsQzY2dXJtcTlJSmpyWlZ0NnhCczBhTUQ4K2ZNQjgzUzB2THc4VlM5Y3I5Zmo0dUlDd01pUkkyLzU5UzNKMi83eGozOW8yaTA5N3U3dTd2VG8wUVA0bzU1NHExYXRtRE5uRHVucDZYVHIxZzI5WGsvMTZ0WDU0b3N2T0h6NHNKcktDOXJrWnQyN2Q2ZExseTZVSzFmTzdyVjRlWGt4ZVBCZ3pVaWVoYU9qSXg5Ly9ERnBhV2xVclZyMWx0OG4vRkZ5emNMRnhhWFlUTWNoSVNIazUrZmo2dXBLaFFvVjdsbnlOL0hYMXIxN2R4d2RIVGx3NEFBelo4N2s3YmZmVnZzdVhyekkzTGx6TVJxTnZQamlpNnhhdFVydE01bE03TnExaTRVTEYzTGx5aFY4Zkh5NGN1VUtZSjRhWDFCUXdNc3Z2NndDd212WHJtRTBHdEhyOVNxUXRId1BrcE9UMGVsMG10SFZPblhxY1BueVpVd21FNEdCZ1dxNmVHbFowSzNWcjEvZjVrYmJlZ3A2U1RmaFZhcFVZYzJhTlN4YXRJaTMzbnJMSnRBRytQSEhIMVZTT3pCWFNwZzRjU0tQUGZZWWl4Y3ZWdTFyMXF3cDhUcnRzYzRCY1BIaVJVMUg0KzB1WHdrSUNLQlNwVXFrcEtRUUV4TkRRRUFBdFdyVll0T21UUVFFQk9EZzRNQzc3NzdMakJreitQRERENmxmdno1TGxpeEJyOWZqNStmSDBLRkRTNTFGODl0dnYvRy8vLzBQTUNmY2tnRDg0V0w1VGkxY3VKQ1ZLMWNDRUJrWmlaZVhsL3F1RjFmbHhMckRzYUNnd0tZVHFMUnRlNnBWcTZiSjErRHQ3YTJ1U3dqeDF5WUJ1QkFsME9sMFZLOWUzYWE5dUZyYWpvNk9kM1V0c3ZXYVZHdFRwMDVWanovODhFT2IvZmJXZUZhcFVvWG5ubnV1Mk5mUzYvVjNGTWc2T3p2ZmR2QjlxNnhITXNXRFpWM1hQamc0bUxpNE9GeGRYVFhsYkc1bit1TEVpUk41K3VtbjFiWmxkS2RQbno2YUVkTCsvZnNYbTFSTXI5Y3pjK1pNM25qakRRWU5HcVRwWEtwVnF4WU5HemFrVnExYWpCMDcxaVlBbno1OU9qazVPVHp4eEJPOCtlYWJhZ1pMKy9idGlZeU1aTjI2ZGVyNC9QeDg0dVBqOGZYMVZWUFVxMVdyQnNEdnYvOU9wVXFWYkpLeC9mcnJyMERaMW1NWHg5NDA4K0wyZmZubGx5ckFMQ3dzNUljZmZpQXZMNC9aczJjVEd4dkwxS2xUTmIrN3pwNDl5NjVkdStqWXNTTmJ0bXhoMXF4WjVPWGxjZWJNR2FLam96V2RHYmRyekpneEhEaHd3Q1locEhYblFmZnUzZm45OTkvcDM3Ky8rcG1hUG4yNnByUE9vclFFa0pVclY2Wml4WW9jUG54WVRlRTFHbzBzWDc3Y0ptbVZQYlZxMWFKbHk1YkV4TVJJOFAyUUtpd3NWRE5FQUVhTkdzWHk1Y3ZWZGxtcUsvajYraElkSFUyUEhqMUlTa3JpMVZkZjVlMjMzN2E3QnR5U1JkM1IwVkdUdGQ4ZWs4bkV3SUVEbVQ1OXVtcXpOd1BKdWkwc0xJd21UWnBvOXQ5cUpRUWh4TjBuQWJnUVFvamJaaGtOK3Y3Nzc5VWFYYjFlejQwYk4yalFvQUZ3ZTBuWXZMMjk3WTQwVmFoUVFkTmVXcWVScTZzcklTRWh6Snc1VTVPaGZOMjZkUXdZTUlCbm4zM1c1amw2dlo1R2pScmg3ZTNOODg4L3o5eTVjd0Z6ZHU2eFk4ZlNwMDhmMXExYngvbno1N2wrL1RySnljbWNPblZLWmROMmQzZFhBWGpObWpYdDNpUy8vdnJyT0RrNTBhUkpFODE2VWpCUGc3ZTA2WFE2TmZ2R09xR2pUcWU3cFNubzFzODFHQXdzV3JTSStmUG5zMmJOR3JadDI4Ympqeit1U2Q0RU1HZk9IQTRlUE1pV0xWc0FlUFRSUjVrNWN5WjE2OWFsVnExYUZCUVVxQTRIUzNCdnI2MDQ1Y3VYVnpPRTdDa3NMRlFsM3NvU0lGdFlQdStMRnk5cVB2c2pSNDV3OHVSSlRwOCtyZWx3ZWY3NTU5SHBkSFRwMG9WSmt5WVZlMTRIQndjV0xGaFE1dXNRZnowN2QrNVVzMWpBWFBWZzdOaXhhbnZod29YcXUyMnRhR0MrZGV0V2xldkZraVRObnZQbnp6Tnc0RUFNQm9PYXNtN2RrWjJibTZzZVQ1Z3dnYmZmZnBzaFE0YncyV2VmQWFWLzd5eExzNnkvLy9ZcU13Z2g3aS81RmdvaGhMZ2pPVGs1aElTRXFPM3M3R3o2OWV0SDc5NjlHVDkrL0cyZDgrclZxNXBNNEJacGFXbWE5cEtDMElLQ0FpSWlJbGkyYkpsTnB2UnZ2LzJXdlh2M0VoUVVwSmxxYlRGdDJqU3FWS2xDYUdnb1o4NmNvV0xGaWl4ZnZoeUR3WUNucHlmLy92ZS8rZTY3NzdoMjdScXpaczNpMEtGRCtQajRBTnJjRVgzNjlLRlBuejZhUkl3V0N4Y3UxR1JZdDVnL2Y3NWExdUxpNHNLQkF3Y0FiZWxBNjV0bzYybXh1M2Z2cHJDd2tEcDE2bEM3ZG0yN3dUK1lPeG1DZzRPcFhyMDZGeTllcEhuejVyejc3cnVhWTFKU1VsVHcvY0lMTHpCKy9IaDFRNzlwMHliTnVsTkxZanhMRUZHYXpwMDc4OElMTC9ENzc3K1RrNVBEOGVQSGJZNzU5ZGRmVlNVSGV6T1JpcklFR1YyN2RtWDc5dTI0dWJuUnFsVXJ0bS9mRHFDcVR4UVVGR2dxUkZoK05xeURIZkgzVTFCUVlGTmVySG56NXZqNCtCQWJHd3VZdjEvMmNpQVVaUmxGYjlldW5lcUkxT3YxZUh0N2MvWHFWU1pQbmt5WExsMW8zYm8xUnFOUi9SN3o4dkppMHFSSjVPYm0wcWRQSDAwV2RKMU9oNWVYRjA4KythUUt3RGR0MmdSbzE0QmIycXhaSjJPVGZDbENQSGdTZ0FzaGhMZ2pzMmJOVW11azRZOUFhUDM2OVZ5NWNvV1BQdnFvVE9leER0NW16NTV0OTVpMWE5ZXlkdTNhTXAxdjl1elpLcWlxVjY4ZVhidDJWU09ZalJzMzV1VEprNnhkdTFhVjlMRTJhZElrVHB3NG9iWlRVMU0xVStMQlBGWGFzcGJ6KysrL1YwSG9uVXdyTDRrbFd6ZGdOME44WGw0ZUV5ZE9CTXlqWlpZY0VpVjU2cW1uaUkyTjVlV1hYOVowWm5UcjFvMWR1M2FSbjU5UHpabzFHVGx5WklrMzdwWmxJZFkzK2lXdGM3VmthMzc2NmFkNThjVVg3WTRTUmtWRnFjZVd1dUFseWN2THc4SEJnWTgrK29qdDI3Zmo2ZW1wSGwrNWNvV0xGeS9pNStmSHhvMGJPWDc4dUZwV3NHZlBubHNhWVJjUHA2aW9LT0xqNDZsYnR5N256cDBEekIxeDVjdVhWMEd0cFFScGFaWXNXVUo0ZURqZHVuVlRTMlNjbkp6WXVIRWpnWUdCN04rL244Y2VlNHhXclZyeHhSZGZZREFZY0haMnh0M2RIVWRIUnd3R0F3a0pDVlNvVUVGOVYwSkNRbWpSb29XbUE5SlM4Y0c2UThuU0JqQmp4Z3orOFk5L2FHYlp5TSs2RUErZUJPQkNQQUR4OGZGVXIxNWRNMzNXTWdKVXNXTEZNcGZVTWhxTlpHZG4yNzBaRitKKzJMQmhnMHBNWlFscUgzbmtFWjU3N2puV3JsM0x2bjM3N0k3STJHTmRmL2R1ZVBiWlo5VW85NmhSb3pTajBCTW1UT0RVcVZQTW5Udlg3dmZIeDhlSDgrZlBrNTJkall1TGkxckhucEtTUW1abXBsb3ZYYXRXTGVyVXFjUDU4K2ZKeWNsQnI5ZHJzbXVYeERxN092eFI2M3pDaEFsMDc5NGQwSzdYdEV3eExWZXVuTjFydG96U2dYWVUzcDZqUjQreWF0VXFEaHc0b0RwTW5uenlTWTRjT1FLWU95ejgvZjBKQ1FraFBqNmVvS0FnZ29PRDZkU3BrOTAxcEhQbXpBSGcwcVZMS29IY1o1OTl4dWpSb3hreVpBaURCdzhtSnllSFhyMTZjZTNhTlpvMWF3YllYOE5xWVJtNXJseTVzdDNsQ0x0Mzc4YmYzMS9OUE1qTXpLU2dvTUR1RkhRZkh4K0NnNE0xZ1lvUTFueDlmUUZ6a2xQTGpCNUx2cGVpU1EwdHRlTUhEeDdNNk5HamJjNWxNQmhVT2J6aXJGeTUwbTVTdGVEZ1lQcjI3VXRZV0JoMTZ0UXBzVVBQWGllWGRadWxBOUo2K1kzbCt5S0VlSEFrQUJmaVBzdk56YVYvLy80WURBYWVmLzU1eG8wYkI2QkdZN3AyN1ZxbUVjTjkrL1l4YTlZc0dqWnNxRzUraGJpZmNuTnorZmpqandGeklOVytmWHRWRnpzNE9KanM3R3ljbkp6bzI3ZXZ5dlJkRXVzNjlHdlhycVZldlhwcTJ4SklqUmd4Z3RkZWUwMjF0MjdkV3BVT0s2cE5tellNR3phTW1KZ1ltN1hlNWN1WDU1VlhYcUYyN2RyNCtQallKQ2g4OTkxM09YejRNTm5aMmJ6MjJtc01HalNJbEpRVWdvS0NBSFB5TjR0dTNicXBxZVJ0MnJRcGM1TEE0anJPTENOaFJaMDVjd1l3SjNnckdnU2JUQ1oxTSsvbzZFaHVicTVtM2FmRnRXdlhHRHQycktabWU0TUdEUmd6Wmd6Tm1qWFRCTVJCUVVHa3A2ZXpiTmt5a3BPVG1UeDVNaXRXck9DbGwxNmlaOCtlbXZQYUM2U3ZYcjFLVGs0T1M1Y3U1ZEZISCtYNzc3L24yclZyMUtsVHA5Uk9pb01IRC9Menp6OEQ1c1IzOXF4ZHU1YVRKMDh5YWRJazJyUnBRMzUrUGc0T0RsU3JWbzJMRnk5U3JsdzVmSDE5VlVBeWVmSms5VnpyMFg3TEd2QVdMVnFvTFBMaTc2ZEdqUnJVcjE5ZmRRNVpqQjA3VmkwREtXckZpaFdxdHJ4RmFXWEF5cXB4NDhiRkpwZ3MrbHFsbFNHei9GNDJHQXhTZ2t5SVB3RUp3SVc0ejNiczJLRUNoanVaQ3VibTVrWlNVaEpKU1VtY1BuMmF4eDkvbkhidDJwR2VubDdpODJKaVlzakp5U20yVjcxVHAwNjR1cnBxTXNIYWMvRGd3ZHUrZHZGd2NIWjJwbW5UcHB3NmRZcjMzbnVQUTRjT3FYMDZuWTZwVTZlaTArblE2WFFxZzNXVktsWHNCb2FBSmlnc2EwYjkwaEs4MWExYmwrenNiQndjSEhCd2NNRFYxWlhPblR1clJFckZqY0IrKysyM1pHUmtBTEJvMFNMMjdkdEhlbm82eWNuSitQdjdxMDZBbkp3Y2R1N2NxWjUzN3R3NXJsNjllbHVaMzB1U241OVBkSFEwOEVkWndzMmJOd1BtdGFXVEprMVNVK256OHZKNDQ0MDNxRkdqQmkrKytDSTllL1pVYTZnOVBUM1Y1MSt0V2pWR2p4NU54NDRkMGVsMGFxcXJ0ZUhEaCtQcDZjbmN1WFBKeTh2ajNMbHpSRVpHMmlTZG1qRmpCbUNlSVdCSld0ZXhZMGVPSGozS2hnMGJtREJoQWthakVZUEJ3UHZ2djE5aUp1YWNuQnkxQkVHbjA5bXRDdzdtQU45b05PTGc0S0N5eXRlclY0L1ZxMWNURUJDQXI2K3ZLa01HRk50Ulkxa0RYbHF3QTlDaFF3ZFNVMU1aT0hBZ2I3NzVacW5IaTc4T0J3Y0gzbnZ2UFp1ZnphcFZxOXBOZG1iaDVlVmx0M3llOWU4RmE1Wk02SDM3OW1YUW9FRTIrOTNjM0c3bjhvdGxNcG5VYkp0Ly9PTWZwVllMRUVMY2V4S0FDM0VmR1kxR2xYM1h3OE9qMkJ0TGk1U1VGS1pQbjg3WXNXTlZyM1Z3Y0RCZ1htZGF2WHAxRWhJU0NBc0xZOTY4ZWJkMVRaYTFsMWV2WGxVOTV6NCtQbXIwOGZyMTYveisrKys0dUxpVWFVMnArSHRwMzc0OVBYdjJwRmF0V3BvQUhMUVp5djM4L0VoTlRlWDY5ZXVjUFh2VzdybjI3ZHNIbURPZ2w1VG9LRHc4bklLQ0FoSVNFdFNhWTN2WjBLOWZ2MDVjWEJ3VktsUmcvZnIxbW4zMkVyeFo2OW16SjRHQmdjeWJONC9JeUVqTmVuQVBEdytPSFR1R241OGY0OGVQVnlPMVlKN3FPV2pRSUdiTW1HRlQvc2RhWm1hbVRmYnpvdGR0N2RTcFV5cUFiTmFzR2ZIeDhSdzllcFR2di8rZUgzLzhVVTJ0N3RpeEl3MGJOaVFzTEl4TGx5NXg2ZElsdG03ZFNwY3VYZWpYcngrUFBmWVlvMGFONHRkZmY2VlBuejZjUG4yYStmUG5vOWZyT1h6NHNIbzk2K3prTDc3NElrMmFOR0hldkhsRVIwY3pjZUpFVWxOVFZaWm5NUDl1UzBsSklUNCtYclZ0M3J5WkJnMGFZREFZVkVlSnE2c3JodzRkd3RYVmxVY2ZmZFRtdlZ2V3NWdW16SGJ1M0ZuOTN0SHBkSmhNSnM2Y09ZT3ZyNithTWVIbjU2ZCs5b29tYTdOa3ROYnI5WnFSd2R0WkE1NlltRWhxYWlwdzc5YjVpd2ZMMzkvZjVydG55WXdmRXhQREo1OThRbUppSWdhRGdZNGRPeElaR1VsaFlTRzlldldpZS9mdVZLeFlrYnk4UFBWelVoS2owV2gzU1VSNmVqcnA2ZWxVcWxSSms1SGRuaDQ5ZWdEYU5lQ1dOc3RqUHo4LzFXblF1blhyVXE5TENISHZTUUF1eEgyMGMrZE85Y2Q5MEtCQlBQTElJOFVlbTVXVnhhaFJvemg3OWl4SGpoeGh6cHc1TkcvZVhQVmsrL2o0MEwxN2R6Nzk5Rk1TRWhMSXk4dGo4dVRKcXE2b3RjaklTTHVKcHVDUDVFWUdnMEcxdmZiYWEycUViKzdjdWF4ZHU1Ym16WnRyTWwwTEFlWkExYnErZG5HdVhyMXF0NFp1NWNxVkFmTVV5WjkrK2drd3IwVXV5Zm56NTlYNllBdDd3ZHlDQlF0dXEyeVV5V1JpeXBRcHhNYkdha2E3cWxTcFFsSlNFZ2NQSGlRMk5oYTlYcTlHeVh2MDZJR3pzek5mZnZrbFNVbEp2UFBPTzJ6WnNxWFlNbHZidG0wcmR1bkkwcVZMV2JwMHFhWnR3b1FKZ0Rrd2Z2cnBwK25mdjc5bXhOcmIyNXZodzRlcjlkYzllL1lrTEN5TWRldldjZlBtVGJadjM2NCsvNVl0VzlLeVpVdkFQSXZoODg4LzE3eVdUcWV6NlR5b1hiczJvYUdoeE1mSFU3Tm1UY2FNR2FPcFd6eGx5aFNiOS9IUlJ4K3AwWFluSnllTVJpT1ptWmxxYmV5S0ZTdG8zTGl4NWprYk5teFFNeUVxVjY2c09od0JWV2Q5elpvMXJGbXpScDIzWHIxNmhJV0ZBYWlNMHk0dUxpUW1KdEtsU3hlQU1pOExLSW5sNTlQRHc0TW5ubmppanM4bi92enk4L01KQ1FuaDBLRkQ2bmVCaDRjSEgzNzRJYTFhdGFKNjllcUVoWVV4Zi81OEZpeFlRTk9tVFFrS0NsTGYxNUtzVzdlT2RldldGYnZmT2ljRFlIZVUzVHI1cGIyMjlQUjA5VDB0VjY2Y3pWSWJJY1NESVFHNEVQZkp6WnMzV2J4NHNkb3VXblBYV25wNk9tUEdqRkVqaFo2ZW50U3ZYOS9tdUI0OWVsQ2pSZzA2ZCs2TVhxK25RNGNPZHMvM3l5Ky9GQnVBTDFxMHlLYXRzTERRSnVQenQ5OStxNlp5SGo1OFdCT3dpNyt2c2dUZllCNmw5UER3VUFHclRxZmoyV2VmNVpsbm5nR2dVYU5HVEo0OG1VOCsrWVFYWG5qQjV2a05HellFeklHVXQ3YzNPM2Jzd01IQmdZb1ZLOUt1WFRzVmFOME5PcDJPakl3TUVoTVQwZXYxdEd6WmtrR0RCdEc0Y1dQMjd0M0x5cFVyR1Rod29DcmJaVWxRQnVZYjlpMWJ0dkRPTysrVVdPUDZWZ1VGQmVIczdFeENRZ0pWcTFabDZOQ2hMRnUyakdiTm10R2hRd2RhdDI2dEtVM203dTdPdUhIamVPR0ZGNWczYng1dDI3YTFtNWl0YnQyNnVMaTRxSmtFVmF0V1pjaVFJY1ZtSGE5WnN5Wmdyb21la0pCQTVjcVZxVnk1TXA2ZW5uaDZlcUxUNmRUdmxGZGZmWlUxYTliUXJsMDd4bzRkaThsa1l2bnk1ZXphdFl1bm5ucktKdmdHODdUY3ZYdjNFaFVWeGJ4NTgxUU5kSUR4NDhjelk4WU1OU3BZcFVvVlJvd1lnYk96TTFPbVRLRmZ2MzQwYjk0Y2dBTUhEdkRsbDE4eWI5NDhhdFNvd2ZEaHcyL25ZOWV3Qk9EUFB2dHNxZlhueGNPaFhMbHl1TG01a1ppWVNJVUtGZWpac3lmOSsvZW5Zc1dLZ0RrbnhUUFBQTVBpeFlzNWZ2eTQrbHQ4TndRRUJLZ0F2SDc5K25hL3YyVlpiMTVZV0loZXI4ZkR3K091TDQwUlF0eWU0aGRoQ2ZFWGxUVHJQeVlBNzRtVFN6djB2Z29ORFZXak5HRDdoOU1TM0Q3NTVKTWtKeWZ6MjIrL0FlYkVNSjkrK3FrYXdiRWMxNmRQSDhhUEgxL3FWRm8vUHovbXo1OVBSRVNFZWwzck5lQ1c2OWkvZnovanhvMmpVNmRPZlBUUlJ5b0F0ODdJYmtsbTlMQUg0SVhwNlNUL2R3bVl1RmhsMG50K0QvcDY3cFZxdThOTUFBbnRoOXlWODUwL2Y1NlltQmdjSFIzdEJ0RVhMbHdnTnpjWFoyZG5xbGF0YW5ldFkycHFxcnE1ZlpDaW9xSklUazZtUllzV3hVNVBEZzhQcDJiTm1yUnIxMDdUL3YzMzM5dE05YngyN1pvSzRGcTFhblhITitsR28xR3RyNzlUV1ZsWjZIUTZuSjJkNy9oN25aYVd4cWVmZmdyQXNHSER1SG56cGszVzVaeWNIRzdjdUtGbVA4QWZIWUdkT25XaVpzMmEvUGJiYnp6KytPTzM5Tm9YTDE0c2N3V0pqSXdNamg0OUNwZ0Q2ckowSk0yYk40K2ZmdnFKb1VPSDJpVDF1NXRlT3JxTlE2bS9vek1aMnlaMEhQYmRQWHVoQjZqUnFyMG1nSlA5Mnp6Z0s3RjE4K1pObGZDd1NaTW1aR2RuOC9QUFA5T2tTWk1Tdng4SkNRbjQrdnJldFFBOE16T1RsSlFVbkp5YzhQYjJWdWU5Y2VPR0Nzekx1aFRDWkRLUm41K3ZxamM4REM1bjVkTGxxMFBvNE9MSkFXMzlIdlQxQ0hFclpBUmNpUHNnTmphVzhQRHdNaDFyUGVXc1RwMDZoSWFHYW01VWk3STNyZGRhYVQza0paVUJBdGkwYVJPelo4L0d6YzNOSnR1ckVOYnExS2xUWXIzbXN1UVErRE1FMzRCTkptUjc3Q1ZRQXZ2ckxMMjh2RlNac2J2aGJvN0FsclFVNWxaVnFGQkIxU0l2anF1cnE4MTAyakZqeG1pMmJ6WDRCc29jZklONUd2R3Qvdit3bmc0dkhsNU9UazZhSlJodWJtNmwvcDBFMi93RGQ4cmQzZDF1TlFRWEY1ZGJ6a0dnMCtrZXF1QmJpTDg2Q2NDRnVBLysvZTkvbDVpdDJWNVc2S2VmZnBxUWtKQzdlbk5zb2Rmcmk3MVp0VGRGYmNPR0RacXBvRUlJSVlRUVFvaGJKNHVZaExnUExLTjZ2cjYrTnZ0Ky92bG5tNUcwb0tBZ0ZpOWVmRXZCOThhTkc0bUppU0VtSm9hTkd6ZVdlR3pmdm4yTDNiZC8vMzV5YzNQVjlzMmJOd0drOTF3SUlZUVFRb2c3SkNQZ1F0d0hqUm8xd3R2Ym15cFZxcWlwNkltSmlTeGJ0b3h0MjdaaE5CclZzVzNidGkxVEJ0VTdZVm5MWFJ6cjY3RmtmcTFZc2FJcSt5T0VFRUlJSVlTNGRSS0FDM0VmZE9uU2hWcTFhcW5rUkFELy9lOS8yYlp0bTgyeHpzN09tdTNnNEdBYU5HaEFZR0NnM1V6b0Z0YmxrcXdmMnhNVEU4T0pFeWN3R0F5a3BxWXlidHc0R2pac3lNcVZLd0UwMCtYMzdOa0RRUG55NVVzOHB4QmxjZUhDQmJ5OXZkWGF4aXRYcm5EczJESEFYUFBaWURCdytmSmxUcDgrRFZCc1p2KzdJU01qZy96OGZDcFVxR0NUWENrcEtZbUNnZ0o4ZlgzdlNxS3pXNUdmbjA5dWJpNEdnOEZ1NmFFSHpWS2p1MEtGQ3VyLzQ0MGJOKzVxMW5jaGhCRGlZU1VCdUJEM1FkMjZkVzNhM24zM1hVNmNPRUZtWmlhalJvMWk1c3laZHA5NzhPQkJ2dnZ1TzJKaVlteHFBMXQ3NlhTU1BnQUFJQUJKUkVGVTg4MDN5M3c5aFlXRkRCa3loQW9WS3ZEQkJ4OEFjUGJzV1hyMTZrV2RPbldZUFhzMjQ4YU40OFNKRTJyRS90Q2hRNEI1ZXJ5VTRCRzM2NE1QUHVEOCtmTUVCUVV4ZHV4WVRwNDh5ZFNwVXdGbzA2WU5ycTZ1SEQ1OG1PblRwd08yU1FSemNuS0tQYmNsV08zYXRTdVptWmtzV0xDZ3hPUkpuMzc2S2V2V3JTTWdJSUJseTVacDlpMWZ2cHl2dnZxS0prMmFhS29YRkNjcUtvckZpeGZUcWxVclhuNzVaWnZNNlVVckVaUWtNaktTRHo3NGdDZWVlSUxQUHZ1czFOZTJkamMvbitKWWFvMlBHemVPL3YzN2MvNzhlVWFPSEVsZ1lDREJ3Y0UyblFiZmZQUE5MYjlHOCtiTjhmVDB0R2svZGVvVSsvYnRvMW16WmpSdTNKaHk1Y3F4YXRVcUxseTR3Sk5QUHNsenp6MUhhbW9xWjg2Y29VV0xGbmJQZmVIQ0JVSkRRL0h4OFdIWXNHSFN1U2lFRU9LK2tnQmNpQWZFemMyTkJRc1dVTGx5WlR3OFBPd0c0T25wNldvTmRyVnExZTdhYTJkbVpnTG16S2lXQkhCNWVYbGN2SGdSVjFkWE1qTXp5Y3JLNHNDQkErVG41MU9yVmkxKy8vMTNidDY4eWZidDJ3a01ERlQxbTdPeXN2ajY2NjhsTUJlbGlvdUxVeVBidHp0YVdsTDJYMHRnYXlselpiMlV3aDdMdGRnTFFpMGxxa3JLNm01dDc5NjluRDU5bXJObno5SzdkMjkrK09FSGR1L2VUVUJBQUowN2R5NzErVEV4TWZ6blAvOEJ6TjhwTU9lSDZOV3JsenJtNDQ4L0xyYnF3VHZ2dkVQdjNyM3Y2dWRUVnR1M2J5YzVPWm5ObXpkejdOZ3h3c0xDTk5uc0xaMTh0eUkwTk5SdUFQN2xsMS95elRmZkVCWVd4dnIxNjZsVHB3NC8vUEFEUjQ0Y3dkSFJrVTZkT3ZIV1cyOFJHeHRMNTg2ZG1UUnBraWFUdE1sa0lpUWtoT2pvYUF3R0F6LysrS1BtT29jT0hWcmk1eElVRkhUUGx3Z0pJWVI0dUVrQUxzUUQ5T2lqajZySGxtQTRQajRlbzlHSVhxOG5PanBhN2E5WnMyYUo1OXE0Y1NOK2ZuNTI5eFVVRkdpMkxiWERVMU5UbVR0M0xvQ2FnaDRaR1VubnpwM0p5OHNEektXamxpeFp3dVhMbHhrN2RpenA2ZWtFQndmenhSZGY0T3JxeXNpUkkvbmxsMTg0Y3VRSU0yZk94TW5KNlZZL0J2RTNzWDc5ZXZXNFJvMGFkT3pZVWYyY0FmVHMyUlA0SS9FZlFNZU9IUUdJaUlpZ1NwVXF0L1I2eFUwZG56RmpoaVpSNGJKbHl6UWo0Rjk5OVpYS2srRHQ3YTIrTDlZOFBEeFVaUUNUeWNTK2Zmc0E4OGl0aDRjSFAvNzRJMTkvL1RVN2QrNmtXN2R1cFY1clRrNk9UVzZHbXpkdkZwdXZvVmF0V3FwT01OemVFcEdTcHRhWE5KSnVrWitmVDA1T0RrT0hEc1hQejQ4Wk0yWVFHQmlJazVPVHF2ZHViZENnUVhUcTFLblk4eVVrSlBET08rOFV1ejg3TzV2ZHUzY0Q4TVFUVDZqT0VVc25vbDZ2UjZmVFVidDJiV0pqWTlteFl3ZXhzYkY4L3ZubmVIaDRBQkFXRnFaK3J4WVdGbW8rMzl6Y1hEdzlQYmx4NDRicXBMVDhQMDVMUzhOb05Fb3lTaUdFRUhkTUFuQWgvaVFxVnF4SVNrb0tQLzMwRTEyNmRNSE56WTJFaEFTMXYxNjllbmFmTjJuU0pBQk5yWEJMQUErUW5Kek13WU1IZ1Q4eW1WdTI5WHE5V2krZW1wcEtWRlFVVHovOU5JR0JnUnc0Y0lEZXZYc3pmUGh3bkoyZDhmVDBaTW1TSlV5YU5Ja1BQdmlBcWxXcmtwMmRyVzZ5di8vK2UwYVBIczJDQlF2K2xPdFd4WU9Wa1pIQjFxMWJBWGpxcWFmdzhmRlJ3YU5GMFczcnRxSmwvQ3dkVG5GeGNXcFVPQ2NuUnpNQ1BIejRjSnZ6MmN1N1VOU3VYYnZVNDlEUVVFSkRRMjJPZWZIRkY1azhlVEpnSGkxUFNrb0M0TG5ubmdQZytQSGpBTlN2WDUrTWpBeE5wMEphV3BwNjdPam9pS3VySzRHQmdXcUVlc3VXTGZ6NzMvL20vN0YzMy9GUlZXa0R4My9uenFRWFNFaUFKRUJDa3hJQkFSRXBVZ1FFRVJ1Q2lxSWlvQ3dvdXE0RmNDMG9LcUtndS9LS0ZWRlVGSmFvV0JhUWppZ1FnUlZRQkVIcGhCcHFRaktUdWVmOVl6S1htVFJDeldUeWZEOGZOTG4zenMyWnllU2VlZTV6em5PYU4yL08rKysvYngzcmZTTmc1c3laREJnd2dNek1UTzY2Nnk1NjlPamgwNzV6ZVgycVZhdFdxbldHMzN6elRkNTg4MDJmYlo5ODhnbWZmUElKc2JHeFBxOGp3SWNmZm1oTmFUa2JYMzc1SlNkUG5nU2dYNzkrMW5iUGU4Tm1zeEVjSE16VFR6OU5reVpOR0RkdUhEMTc5clNDN3hrelp2RFdXMjloczlsNDZhV1g2TnExSytQR2pXUEdqQm5VcTFlUHBrMmJNbnYyYktaTm04YUVDUk1JRGc1bTd0eTVHSVpCdDI3ZHlNek1KQ0lpNHF6Ykw0UVFRb0FFNEVMNGpSNDllakJ0MmpUQUhUUWZPblRJMnBlY25GenNYTTArZmZvVTJ0YTdkMjh5TWpLdzIrMCtTNHJWcVZPSDNOeGNaczZjQ2JpWEk0dUtpbUx5NU1uczNyMmJZY09HV2NjcXBmamtrMC80K09PUEM2MVRmdDk5OTFuRFB5ZE5tc1EvL3ZFUFZxNWN5Wm8xYXhnelpreXg4OWxGeGZYUlJ4OVpXZFh1M2J0ejJXV1hzWHIxYXViT25Xc0Zzai84OEFQaDRlRjg5ZFZYeGM0QlAxZDJ1NTFISG5tRW1KZ1kzbi8vZmE2NDRncWY5NnZXbW52dXVlZTA1L0hPSHMrWk04ZjZ1a09IRGh3N2Rvdy8vdmdEZ0xWcjE5S2xTeGVmeDNwL2Y5Tk5OL0gwMDA5ei9QaHhPblhxNUhQYy8vNzNQK3Z2L3FXWFh2SXB3amgvL254KysrMDNvcUtpaWgyV2ZqYnM5Z3Yzc2FCLy8vNGxGdFhidlhzMy8vem5QNHZjbDV1YmE4MmhyMXUzTHZYcTFiTnVTSGlDOHF5c0xHdmJaWmRkeHRpeFkwbE9UbWJidG0xVXIxN2RlaThGQlFWWk4xWThHZkRNekV5ZWVPSUpIbjMwVWFaTW1RSzRiM3FlT0hHQ1hidDJXVGROdkc5MENpR0VFR2REQW5BaC9NUkREejFFZEhRMHk1WXRzK2FBUmtSRTBMUnBVKzY5OTE2Q2dvSktmYTYyYmRzeWZmcDBuNkhuZHJ1ZElVT0dFQklTd3RDaFF4azNiaHp0MjdlblZhdFc5T3JWaXkrLy9KTDA5SFQyN2R0SGRuWTJEb2NEMHpSeHVWelc4SGhQSU42MGFWTnIrR2RvYUNqLyt0ZS8rUHZmLzg2MmJkdDQ0SUVIenVPcklnTEIzcjE3K2Z6eno2M3ZRMEpDcktIbHBSMkNQbXpZTUc2KytXWnIrd01QUElEZGJ2ZDVqNGVGaFpHV2xrYWZQbjNRV2pOKy9IaHExNjdONGNPSEdUeDRNT0QrT3dnTEMrTzMzMzREM0lHYUp5RCs0WWNmV0xWcWxUVXE1TmxubitYMzMzOEgzRGVkYkRZYjNidDN4K2wwMHJScFU4Q2RWZllPd0lPQ2dsaXdZTUVaejY4T0NncWlWNjllZ0R0N3ZtdlhMcEtUazJuU3BBbFF1QVpFMTY1ZFdiRmlCYk5teldMbzBLR2twYVg1VFA4NGw5Y0hUbzBVT0hqd1lLRzUySjRoOVFNR0RPRFdXMi8xMmJkdDJ6Ymk0K090ckxNM1QzYjhiSHp5eVNjY09IQUFnRnR2dmJYSUc0L2ZmdnV0TmNxaW9FbVRKdEdrU1JQbXo1OVBUazVPb2FIOW1abVpiTnUyamVIRGg1T1ptVWx3Y0RBZE8zYWtjK2ZPMWpFMm00MFdMVnFjVmZ1RkVFSUlEd25BaGJpSWhnOGZ6dkRodzR2Y0Z4UVV4SDMzM2NkOTk5MVg0amxLa3hHODhjWWJyYVdWUWtKQ3FGU3BFaTFhdExBK3hQZnAwNGVFaEFRdXYveHlBS3BYcjg3UW9VTVpPblRvR1Q0anQrRGdZRjU3N1RXT0hEbEM5ZXJWeitvY0luQk5tRERCWnlRR2xEemN2S2h0bml5blIxRnIwaXVscUZtenBuV2pLRGs1bVpTVUZKOWh3M2E3bmR6Y1hLdklXdnYyN1gzbWYzdm1HRmVyVm8ycnI3NmE1NTU3RG5CbmI1Y3NXWUxUNlNRa0pNUUt6R2JQbmwxb3Z2U2lSWXVzYzNoR3Riejk5dHY4NXovL0FVNHQ3UWVucG9XRWhvWmFQK3YrKys5bjE2NWRkTy9lM1dlWXVQY1FkTU13R0RKa0NMTm16U0lqSTRQbHk1ZjdaTkRQNWZYeGJ2dkVpUk41NUpGSENnWGFBRC85OUpQUDlXek5taldNR0RHQ09uWHE4SC8vOTMvV2RzOXJjQ1pxMXF4cGZiMTkrM2FmU3ZSbk84V2xaY3VXeE1iR2twbVp5ZXJWcTJuWnNpWEp5Y2w4OGNVWHRHelpFcnZkenNpUkkzbnBwWmQ0N3JubmFOQ2dBVysrK1NhR1laQ1Nrc0tnUVlOSVRrNCtxNTh0aEJCQ2VFZ0FMa1FBYXRDZ1FZbHJoZ08wYTlmdXZQN00wTkJRQ2I1RmtUd0ZyYnlkNjlEeW91WTRnMi94TUUrbGRlOXN0TjF1WitYS2xlVG01bEtyVnExQ3hRMDl5MzlGUkVUNFpPZWpvcUpvMXF5WmxWa09Edy9ITkUwKy9mVFRRcy9WVTVDdFE0Y08xbkprM3RucGdrdVV1Vnd1cnJqaWlrTFBzV0J4T08vQ2NmZmZmNy9QYTFpd29OcTV2RDZlTnYzNDQ0ODRIQTdHalJ2SCt2WHJlZnJwcDMyS2tQM3h4eC9NbXplUGJ0MjZNV3ZXTEY1KytXVWNEZ2UvLy80N1AvLzhNLy80eHo4S1BhY3pOWHo0Y0pZdFcrWXpLZ0o4M3ovWFhYY2RlL2Z1NWE2Nzd1TGpqejhHWU15WU1VVVd2enRka2NncVZhb1FFeE5EZW5xNmRhUENORTNlZSsrOVFyODNJWVFRNG14SUFDNkVFT0tDYXRxMEtYLzg4UWRIang3MTJlNFpYbjQ2ano3NmFLRWlZOFU1ZlBpdzlYVmtaQ1NBVHcwRHU5MXVGVGZjc1dPSFQ5YllVM2pzKysrL3AwcVZLdGJ3YzRDZE8zZVNtcHBLYW1xcXRlM0hIMzhzTkpUWjZYVFNwVXNYNXM2ZFcrcm5wNVN5TXF2NzkrL241TW1UMkd3MmF0U29VZXhqVWxKU1dMMTZOZUhoNFhUcDBxVlVSZE9nZEs4UHVJZGJUNXc0a2RkZmY1MXAwNmJ4My8vK2w4YU5HL3NVUHdONDVaVlhXTDU4T2JObXpRTGNLenVNSFR1Vyt2WHJrNXljVEY1ZW5qV2szL01jaTlwV25FcVZLcFc0WkozTDVlTGd3WU5BNFJzYkpmSE1yZCsrZmJ0UGZZMVZxMWF4YnQwNk5tell3TlNwVTYzdE45eHdBMG9wZXZUb1lSVytGRUlJSWM2R0JPQkNDQ0V1cUNaTm1uREpKWmN3WXNRSW4rMUZEVGt2U3NIaDZ5WHh6Qk8yMisxV2dPazlEOXBtczVYNlhKczNiN2ErL3ZycnIzMkNiOEJhQVNBb0tBaW4wd200ZzlyQmd3ZlR1WE5uWW1OanJXSGp4NDRkc3g1WGNGbXpXclZxOGNVWFg1Q1dsc2E0Y2VOUVNqRnExQ2hyenJzblFQUiszSk5QUHNuSWtTT3QxUTVLNjB4ZUg4TXdlUFRSUjZsUm93YmJ0MituVFpzMmpCdzUwdWQ4bVptWlZ2Qjk4ODAzODloamoxbXZ5eGRmZk9HVGdmZXN4KzE1clU2bmUvZnUzSHp6emV6ZHU1ZnM3R3lyc3J5M3YvNzZ5MnAvU1Rjc1BEdzNHNjY5OWxwbXo1NU5SRVFFSFRwMFlQYnMyUURNblRzWGNMOG0zcTlMVmxZV2NHYnZSU0dFRUtJb0VvQUxJWVM0b05xMWExZGlvUGowMDA5ejAwMDNGZHBlWE9WL29OakszNTRnTlM0dXpocVc3UW40UE5uZFBuMzZXTXVGblRoeHdpcCtObnYyYk1MQ3dxekFORDA5M1RydmQ5OTl4NUFoUTZ4MW9jRTkxY013RE82NDR3NCsrdWdqQURadDJzU0FBUU9LYlhkUmJWK3dZQUVoSVNHc1diTUdsOHRGVUZCUWtVdDJ2ZkxLSzFTdFdoVTRWYkFPNEoxMzNpazAvZU5jWHArQ1dyVnF4ZnIxNituYnQ2L1BjUFdlUFhzeWI5NDhuRTRudFdyVll0aXdZWVhXL3ZibVdjZmRlejUvY2V1Y3c2a2JORmRjY1FXMzNISUwxMTU3YmFGalZxNWNhWDN0S1F4WkVvZkRnZDF1NTRVWFhtRDI3Tm5FeGNWWlgyZGtaTEI5KzNaU1VsSklTMHZqbDE5K1lkQ2dRWUQ3ZHlSRDBJVVFRcHdQRW9BTFVRYU9IVHZtVXlWWWE4Mk9IVHVJaVlrcHNucHdJSEE0SEQ3elIwWEZjYm9zN2FSSmszeUcrNVpHZkh5OFZlWGJrOVVGMkxCaEE0RFAzRzdQWEc1UGdHa1lCZzZIZ3lOSGpsaERvUUUrK09BRERoOCtUUC8rL1VsS1NyS0txUm1Hd2NtVEo1azRjU0xQUHZ1c2RYeDBkRFNQUGZiWWVRbk13c0xDK01jLy9zR2NPWE53T3AzV01IbHZuclhHQ3lvcW8zd3VyNC9IbWpWcm1EcDFLc3VXTGJNeXg1ZGZmam1yVnEwQzNNdDBwYWFtOHVxcnI3Smp4dzV1di8xMkhuMzBVYTY1NXBwQ2M5TEJmUU1CM01QNVBUZGNQdmpnQXg1ODhFRUdEaHpJdmZmZVMzWjJOcjE3OStiQWdRTzBidDBhS1BsR2pDZHpYYVZLRlZKU1VncnRuejkvUHFtcHFTUWtKQUR1T2ZwNWVYbEZEa0ZQU0VqZzBVY2Y5Y2w4Q3lHRUVPZWJCT0JDbE1KMzMzM0hyRm16YU4yNnRaVVJBWGNnZmZ6NGNVelR0TllPWHJod1lZbm4ycng1TTNmZWVTZlZxbFhqK2VlZnAzbno1cno0NG90OCtlV1hYSFhWVmZ6clgvODZiWHU4aDNXZWozV1NuVTRuSDM3NElUZmZmSE9oSlljQVB2endRNW8zYjA2elpzMEs3VXRQVCtmU1N5OGxJeVBEcXBUODFWZGZVYWxTSlRadDJrU3JWcTBBdVA3NjY4bkt5dUtaWjU3aG1tdXVLYklkWThlT1pkNjhlUXdjT0pEKy9mdWY4L01TNVVQQmRlOUw0KzIzM3k2eXlOaUtGU3NBZDNEbzRjbTRlZ0xNVjE5OWxaa3paeFk2cDZkS2VkKytmWG4xMVZmSnlja2hJaUtDb1VPSE1uNzhlTDcrK211dXZQSkt1bmZ2YmozbXR0dHVzNFl0ZzN1NGZWRi9rNisvL3JxMUJGZHAvbVk5YTZMRHFRRFVVMWdOaWkvYzVuRXVyOCtCQXdkNCtPR0gyYlJwazNWTW8wYU5HRDU4T0sxYnQvWUppRysvL1hhT0hqM0t1KysreTZGRGgzanl5U2VaTW1VS2ZmcjA4Y25TZXo4UGIvdjM3eWM3TzV1MzNucUwyclZyczJUSkVnNGNPRUM5ZXZWOGxnQXJ5dkxseTltNGNTTkFvYlhXUFQ3NzdEUFdyVnZIcUZHajZOU3BFMDZuRTd2ZFRsSlNFdHUzYnljb0tJakV4RVFyRSs5Wmt4NThpOU41NW9DM2JkdldaOTE0SVlRUTRreEpBQzVFS1dSa1pMQjY5V3ByK09lYmI3N0o2dFdyV2I5K1BURXhNWXdaTThZcU1OVzdkMitmeDM3eHhSZlcxdzZIZzJlZmZSYVh5MFZHUmdaTGxpeGgrZkxsVm9id2h4OSs0TVVYWHlRbUpxWlFHM3IzN2wxaWxmSHAwNmRiR2FhU2ZQWFZWejVML0RnY0RnWU5Hc1NHRFJ0WXVIQWhreWRQOWxubUp6MDluWWtUSndMUXVYTm5YbjMxVlN1NzllbW5uL0xhYTYvUm8wY1BCZzRjNlBOekpreVl3SC8vKzErbVRKbENSRVNFVlNpcGNlUEd4Yll0S3l1TG8wZVArc3l6TENuNzVXM2F0R21ucmZ3dS9OUFpERUV2eWpmZmZHTXR2K1VkbkhyZWU1NEsyTjUvWHphYkRaZkxCYmpmMzlXclYyZk9uRGw4Ly8zM2dEdkE3TnUzTHpObnptVGJ0bTA4Kyt5emFLMUxYUlR1ZkR0NThpU2hvYUUrODhHTHlqWVhwYlN2VDF4Y25KWHhUa3BLNHNFSEg2UmJ0MjRvcFlxY3R6OWt5QkRpNHVJWVAzNDhEb2VEelpzM00yZk9uRUxENEY5NjZTWEFQYlI4L1BqeGdMc1EzNW8xYTVneFl3YVBQLzQ0cG1saXM5bDQ1cGxuU254ZTJkblpqQnMzem5yK1JhMExEdTRBM3pSTjdIWTdmLzMxRitDKytmRHh4eC9Uc21WTEVoTVRyV1hJd0QwbG9TaWVPZUFGbDV3VFFnZ2h6cFFFNEVLY2hVOCsrUVNIdzBGMGREUUpDUW5XVUZVb2ZrNmphWm84ODh3elZsWkphMjB0bWVQTk8yRDMxclp0Mnd1eXpGZHdjREJ0MnJSaHc0WU4vUEhISHp6KytPTzg4Y1liMkd3MnNyS3llT0dGRndEM01OeGV2WHI1ZkNpKzhjWWJtVDU5T3VucDZUN1pxai8vL0pPbFM1ZlNzbVZMVWxOVHJjeGYxYXBWMFZxemMrZE82OWlFaElSaTU1NTZTMHBLS3ZLNGt1YVFpdkxodGRkZTQ4MDMzenp0Y2UrODg0NzE5Y01QUDB4dWJxNVBjYlBSbzBjRDdnQTdKeWVIQlFzV1dLTTdQTnZCUFJyanFxdXVvbHExYWdRSEIxdnYzZEdqUi9QZWUrL3g1WmRmQXU1aDJvTUdEY0p1dC9QODg4OHpjT0JBbkU0bi8vem5QMW0zYmgxUFBQSEUrWGo2WjJUbXpKbE1uRGpSeXM3YWJEYnJlWjJ2MTBjcHhRTVBQTUJmZi8xRnYzNzkyTEJoQTYrLy9qcUdZZmpNaS9ldVRuN0xMYmR3MldXWE1XSENCSDcrK1dkR2pCakI0Y09IZlliTm02WkpabVltTzNic3NMWjk5ZFZYTkdyVXlPZEdTSGg0T0N0V3JDQThQSnphdFdzWGVnMGNEZ2NqUm95d3JpUGR1M2VuYnQyNlZ0dTExdnorKys4a0ppWmFOeHhTVWxLczdIL0JZbTJlSWZxR1lmaU1UcEE1NEVJSUlTNEVDY0NGS0VIQjRadXpaODltOXV6WjFseG1UK0M5YmRzMmEvaXE1d05jbXpadHJMbVZEb2VEWjU1NWhubno1bG5uS2pnTXRhaGhwZ1VkUDM2Y1E0Y08rY3hiM2JadFc1RnJBSHY3NVpkZkdETm1qTTgyaDhQQm5qMTdBT2pSb3dlTEZ5L216ei8vQkdETGxpMkVoSVR3L3Z2dld6K3JkKy9lMXBCV2NIK0lmZXl4eDhqT3ppWXFLb28zM25qRE92ZHJyNzFHVkZRVTI3ZHZSeWxsdlU3NzkrOHZsT2xNUzB0ajI3WnRQUHJvbzlhMnQ5NTZpN2ZlZXN2bk5Ycnp6VGQ5TXZjZXJWcTE4aGtxS3NxZnJLd3NLOE5ZRXUrYkxVWE5rZmE0K2VhYm1UVnJGai8rK0tQUDlpdXZ2Qkp3Mzh4SlNrb0NmTmNvMzc1OXUzVURMRG82bXRkZmY5M0tDcWVtcHZMODg4L3oxRk5QWVpybUdXZm5TME1wWlkyR0tTNzdXNmRPSFV6VFJHdE5YRndjOTkxM0h4RVJFVmI3UGM3bDlRRm8zNzQ5N2R1M0I5elYzZ3V1ZDY2VTRyTExMdlBaVnJkdVhTWk5tc1NPSFR1b1Zhc1d3NGNQNTZlZmZyTDJQL1hVVTRYYThzSUxMMWpaOXBDUUVFelQ1UGp4NDB5YU5JbEpreVl4WmNvVW1qWnQ2dk9ZR1RObVdEY3lxMVNwNG5QdFNFeE1aUGZ1M1V5Yk5vMXAwNlpaNTcza2trdVlQSGt5NEI1T0QrNGJDTHQzNzdaR00zaUt4QWtoaEJBWGtnVGdRcHlEbGkxYlVyZHVYWitoMzlkZWV5Mzc5Ky8zT1c3ejVzMCt3YmZuc1VVcHFucnhUVGZkeE5OUFA4M2N1WE1MelQrODVaWmJDQXNMWS9qdzRkYTJnZ0c4SjlEMlZseTE1aFVyVmxpWkltOHpaODcwbVRmN3pUZmZzR3ZYTGc0ZlB1eXp0akRnYzROZzkrN2RyRnUzcnRENXp0UUREenhRWkFaY2d1L3l3MU5kUENnb3lHZDdjVVBRUGZVRFBNRm8rL2J0cVZTcEV0V3FWU00rUHA3NCtIamk0dUtJaTR2anlKRWpQUFhVVSt6Y3VaUCsvZnN6ZGVwVUs4QU1DUW1oYTlldS9PMXZmeXV4Zlo0MXJGOTQ0UVZlZi8zMVFuOUgzYnQzSnpJeWtnVUxGaFE3NS9oY3hNYkc4dlBQUDVkNFRMdDI3YXdpYUFWZHFOZW5mdjM2aElXRldYUEZxMWV2enNDQkE0dXRPdTRwOE5hc1dUTjI3ZHBGbFNwVnFGS2xpdFVXcFpRMXJlWE9PKzlrMnJScFhIMzExVHo4OE1Ob3JYbnZ2ZmVZTjI4ZXJWcTFLaFI4QTl4eHh4MHNXclNJbFN0WE1tSENCSi9LOUk4OTloZ3Z2ZlNTbGRXdVZxMGFRNGNPSlRRMGxLZWVlb3IrL2Z2VHBrMGJBSll0VzhiTW1UT1pNR0VDTld2V1pNaVFJU1crOWtJSUljVDVJQUc0RUNWSVNrb2lMUzJObVRObjh0bG5uOUdoUXdjZWZ2aGgrdlhyQjBCeWNyS1ZTZk9vV2JNbVlXRmg3Tml4dzhyc3BLYW0wcWhSSXpadDJtUUZqS05HamZKNW5DZXdMcmpVRVZEa01NeVNGRnhudU9BTmdmUGwyMisvdFFxckxWNjgyTm8rWnN3WVVsTlRTVTVPWnVMRWlXaXRTVXhNNUp0dnZnSGd2dnZ1WTgyYU5Uejc3TE9rcEtSUXRXcFYwdExTK1BlLy84M1NwVXZwMTY5Zm9UbWQza0c5S0orV0xGbmk4NzFuT0hOeFZkSUxCcU05ZS9ha1o4K2VSUjRiSFIzTisrKy96OWF0VzZsVXFSS0RCZzJpWDc5K2hJZUgrOVEwS0NnaUlzSWFNUklXRmtiNzl1MzU4c3N2ZllaWGUydlhyaDN0MnJYejJkYThlWE1tVEpoUTdNL3d0TDJrK2djbDhmemRlR3BRbFBRenp2ZnJBKzdmejV3NWMxQktFUm9hV3VxMTFBY1BIc3pnd1lNTGJUOXk1SWcxTlAyZWUrN2g5dHR2dDZxVWczdW8vQk5QUE9HelhCbGczVENzWDc4K1hicDBZZXZXcllWZTB3NGRPdENoUTRjaTJ4TWZIOCs3Nzc1TGNuS3l0YTFQbno3RnpoK3ZVNmVPOVh2MWpESVFRZ2doenBVRTRFS1VJQ2dvaUpTVUZHdnVYMFJFaEU5V3pETmMxVHZnZmZmZGR3SGZJZWpnTHVha3RiYm1ZWjROejRmRm1UTm5XZ0c3WjVqMjlPblRyZU9LV3dQWVczSFZtc0c5MUpEV21wNDlleFlhdXU2aHRlYjc3Ny9ualRmZUlDTWpnNFNFQkRJeU1nRDNzTks4dkR6Njl1M0x0OTkrQzdqbldacW1pV0VZVm5iS002YzlQRHljbEpRVTYwTnU1Y3FWQzJVZlBjWGp6bmNGZUZGMlNodklsVlp3Y0xCVmlLODBnU1c0Zzh1Qzc3WGlndS9pVksxYTliVEJjWU1HRGM2NlNHQmlZdUpaUGE2Z3MzbDlQRHlqRjg2SHlwVXJNMkxFaUJLUEthcDkzcU44b09TQ2pzWHhEcjVQSnpvNm1rNmRPcDN4enhCQ0NDRktJZ0c0RU9lZ3FHSGt4UTB0NzlXcmwwK2dYdHhTTnQ2RmxEeHV1dWttbi9ONnovSGV2bjM3R1gyb1BCM1AvRklvZWYxbXJUVmp4b3doT3p1YlpzMmE4ZEJERDFrRmk3cDA2Y0tjT1hQNC9QUFByZU9kVGljN2R1eXc1bWdDaFVZUEZHeUhFRUlJSVlRUWdVUUNjQ0ZPdzFNVUNHRFZxbFhjY01NTjJPMTJuNHhYWGw2ZVZXMjNZSVhkNHB4TkVUWndEK1A5NDQ4L3JPLzc5T2xEang0OWZMSmtCYy85MDA4LytXU1BkdTdjV2VTYzI0SysvZlpiSzROZGxOYXRXMU8xYWxWdXVPRUdhMW1oWnMyYVdjUDBQLy84YzdaczJjTEJnd2M1ZE9nUXYvNzZLMGVPSE1FMFRhS2lvbndDOEdQSGpsbEx1WDN4eFJkTW5UcVZyNzc2eXRwZm1tV3FSbzhlemZYWFgzL2E1eVdFRUVJSUlVUlprQUJjaUJLa3A2ZnorT09QVzJ2RGVvWk96NXMzejJlZXR2ZXc2Rm16WnBYcTNHZFNoQTFnNk5DaDNIUFBQZno3My8vMjJSNFNFc0xQUC8vTXJiZmVhbTN6WHZvSDNITXVMNFJubjMyV2F0V3FNV25TSkg3Ly9YZGlZbUo0NzczM3NObHN4TVhGOGZ6eno3TjQ4V0lPSERqQXl5Ky96SW9WSzZ5NW5xbXBxZFo1cGsyYjVqT0gxdE4rN3ptZ3RXclZRaWxGWGw2ZWxVRXZtUGsvbjhOa2hSQkNDQ0dFT044a0FCZWlCRnBySy9nR2QwWGQ2NisvbnBVclZ4YTVwQTRVRHF5TG02ZmN2My8vTTJwTDA2Wk4rYzkvL3NQMjdkdUpqWTBsTXpNVGdFOC8vWlQ5Ky9mejExOS9XY2NXVjRqSkl5RWhvZEJTWlI0dnZ2Z2lhOWFzc2I0Zk9YS2tWWTI2b0ZHalJyRjI3VnJyKzhPSEQzUEZGVmY0SExONjlXcHJlYVFsUzVZUUZSVUZ3RlZYWFdVZDQxbnF5YU5kdTNiY2VlZWQxcWdDbTgxR1dsb2FobUg0M093b2JzMTBJWVFRUWdnaC9KRUU0RUtVSURFeGtmNzkrN04zNzE3bXo1OVBpeFl0R0RwMEtELysrQ014TVRFY1BueTRVUEVscmJXVktmZTJhZE1tY25KeXJEVnJ2UVAxTys2NEE0QUpFeWI0VkFQMkZoUVVaR1dHQnc4ZWJDMTlscHljVEhKeXNrOEFmanAydTczSVllN3o1czN6Q2I0QlB2cm9JN3AwNlZLb01qdTRBL2t0VzdhUWxaVkZXRmlZOVZwa1ptWnkvUGh4YTczMDVPUms2dFdyeDVZdFc4ak96c1l3RERwMzdteWRwMDJiTm56ODhjZDgrdW1uekpremg2Wk5tOUs2ZFd0cjdlSHc4SENyVW5GZVhwNzF1TjY5ZTF0ZlN6QXVoQkJDQ0NIOG5RVGdRcFNnWnMyYVBQTElJN3ovL3Z2TW56L2YydDZ1WFR0NjllckZ4eDkvVFBQbXpSazFhaFJSVVZGb3JYbjU1WmV0OWJMdnYvOSs2ekdlSUxza251QzhLQWtKQ2J6NTVwdDA2dFNKMXExYmwzaWVIMzc0d2VmNzlQVDBFczhOTUdmT0hLdENlMnhzTEE4KytDRFBQLzg4R1JrWkRCNDhtRmRmZlpXNmRldjZQR2JreUpHa3A2ZVRsWlhGNE1HREdUQmdBSm1abWR4KysrMEEzSFhYWGRheFBYdjI1STAzM2dDZ1U2ZE9WS3RXemRxWG1KaElZbUtpdGQ2eng4cVZLd0gzY2tEZW1YWVBUMlpkQ0NHRUVFS0k4a0FDY0NITzBxQkJnMWk2ZENsejU4NWw1Y3FWM0hYWFhheGF0WXJseTVjVEZoYkdpQkVqZkFxQ2VRZmpBR3ZYcnJVQ3pJS0Nnb0xvMmJPblQ1QWFGUlZGclZxMWVQTEpKNjJpY01VcHVIeVBKeE5kbEwxNzl6Sng0a1Rtekpsai9leVhYbnFKVnExYXNXSERCbWJPbk1uMjdkdTU4ODQ3NmR1M0wvMzY5Yk1LdmkxY3VKQmp4NDRCTUhIaVJKWXVYY3JSbzBjNWRPZ1FxYW1wMWhyQTJkblpmUC85OTliUDNMeDVNL3YzN3k5eDZhWkRodzVacjgvbGwxOXVCZURlUS9xUEh6OHV5d1FKSVlRUVFvZ3ovOHdrQUFBZ0FFbEVRVlJ5by9nMWhvUVFtS2FKeStVcXNvaFpTRWdJZ3djUHhqQU1qaHc1d3NTSkU2M2crN25ubmlzMEQzdklrQ0gwNzkrZnBLUWswdFBUcmVDeVg3OSsxakVQUHZnZ0VSRVJPSjFPdnZ2dU83WnMyVUxkdW5XNTQ0NDd1T09PTzFCS1VhVktsZE8ydTJYTGxqNy9DcTZmYTVvbXExZXY1cGxubnVHbW0yNnlndSt3c0RER2p4OXZ6ZmtlTVdJRU45OThNK0JlUm16YXRHbmNjTU1OREJnd2dMZmZmcHZycjcrZTJiTm4wNk5IRDhCOVU4R3oxRnAwZERULys5Ly8yTGR2SDBPR0RHSGp4bzNXejkrNWN5Y0RCZ3pnbDE5K0FkekR5aytlUE1taFE0ZXNZNlpPblVwZVhoNkdZWEQxMVZlZjlqa0xJWVFRUWdqaDd5UURMa1FKRGh3NDRCTkloNFNFOE4xMzMvSFJSeCt4WThjT25FNm50Uzh5TXBJVEowNXc4dVJKbm5qaUNZS0RnNmxac3liZHVuWGp1dXV1NC9ubm4rZVhYMzZ4SGhNWEY4ZUlFU080K3VxcitleXp6d0RvM0xrejExNTdMYSsvL2pvTEZpeGc0Y0tGTEZ5NEVNTXdhTnEwS2UrOTkxNkphM09YVmxaV0ZtUEhqbVhyMXEzV3Rrc3Z2WlRubm52T1oyNjRZUmc4OWRSVHRHelprdGRlZTQzTXpFeTAxcXhmdjU2T0hUdnk5Tk5QczM3OWVxc3FPYmdMMWUzYnQ0L2x5NWV6ZnYxNkRNT3dzdVM5ZXZVaU5EU1VtVE5uc20vZlBwNTQ0Z2xtelpyRjJyVnJlZUNCQjN6YTZGbUNyRk9uVGxTdlh0M2FYbHoxZUNHRUVFSUlJZnlkQk9CQ2xLQmF0V29rSkNTUWtaRkJaR1FrMTE1N0xVb3Avdnp6VDhBOVI3eDE2OVowN05pUjFxMWJzM1hyVnI3OTlsdCsvUEZIdG03ZHlwOS8vc25Rb1VOSlRFeTBNdHN4TVRIY2VlZWQzSGJiYllXR2lnTlVyMTZkY2VQRzhkZGZmekZ6NWt5Ky8vNTdEaDgrVExkdTNVb2RmQmVzY1A3TEw3OHdac3dZNi91b3FDamVlT01ON3JubkhpSWlJaGc4ZURBOWUvWXM5dnpYWG5zdG5UdDM1dXV2dithYmI3NGhLaXFLQVFNRzhOQkREN0Y3OTI0TXc2QjkrL1lNR0RDQXBrMmJzbWpSSWo3NjZDUHV1ZWNlUm80Y0NjRHR0OTl1elVOM09wM01taldMSjU1NGdyQ3dNSm8yYllwU0NxMDFTVWxKWEgvOTlYVG8wSUhISG51TWh4OSsyS2N0M2t1UE9Sd09Nakl5U3ZXYUNDR0VFRUlJVWRiVTZROFJvbnpaOS9LTEdxRHFpQ2ZQeS9tT0hqMkt5K1dpY3VYS0dJYUJ5K1ZpNWNxVk5HellzTWpLNEI0blRweGcrL2J0Tkd6WUVKdk54djc5KzFtN2RpMmRPblVpS0NqSTUxaFBjRHhzMkxCQ1E4eE4wK1RYWDMrbFljT0cxbHh1cDlQSmpoMDdBS3pDYVB2MzcyZm56cDFBNFN6eHNXUEgyTHg1TStET2RIdVcvVHA0OENDeHNiRm5uRlhYV3FPVVl1WEtsUnc2ZElpMmJkdFN1WExsSW8vOThNTVBxVldyVnFGaDVFdVdMS0ZqeDQ3Vzk1czJiYUpLbFNyRXhjVloyeHdPQjhIQndUZ2NEcjcrK21zQXF4bzZ1SmM5VzdCZ1FhSHQ1OHAxOUNpSDNuNFROTnVyamZwbnluazdzWjlKbWo5WkErenFNckNzbXlLRXlOZG56WDlaY1hndlNwdWRkM1c3YjNGWnQrZENhREoxa1FaWWQxZW5NbTZKS0svMm5NaWh4NWNyVUxCOTNkMmRVOHE2UFVLY0NjbUFDM0VhbFNwVjh2bmVaclBSdG0zYjB6NHVNaktTMU5SVTYvdXFWYXZTclZ1M0lvOTkrdW1uaXoyUFovaTV0NkNnb0VJVnlhdFdyVnBzVWJQbzZPZ2loMjU3Qjd0bndsT3QvSFRWMkFFR0RCaFE1SGJ2NEJ1Z1FZTUdoWTd4M0hBSURnNHVNc0NPaVlrNXI0RzNFRUlJSVlRUUY1SVVZUk5DQ0NHRUVFSUlJUzRDQ2NDRkVFSUlJWVFRUW9pTFFBSndJWVFRUWdnaGhCRGlJcEFBWEFnaGhCQkNDQ0dFdUFpa0NKc0lXQWNuVFN6ckpvaHl5angrdkt5YmNGRmR2dXp6c202Q0VDTGYzdHpzc203Q1JkTTFiWGxaTjBHVVUvdXpjOHU2Q1VLY05RbkFSY0RSc0ZGQnc0b1dSSWtMd05DL2wzVVRMaWpGUmpRTks5SUhmaUhLQ1NkMnRhdXNHM0VCYlFRYVNoQWx6cFdHd082blJVQ1NBRndFbkdvNXppYVpZV0hWeTdvZC9zeXcyV3pPUE1mZmJNcjJabG0zeFovRlB2SEVia1k4VmRiTnVHQjJHenViSkpFa2Z5c0JRR21qdFF0REd5b3Z2YXpiSXM1ZG5pUGs4TDZ1ZDJlVmRUc3VsQ28xYVpLNUc3bjJGTU9tVEZ1ZXkvaWJNcEErK2pUVzNkbHBOM2VYZFN1RUVFS0kwOGdZTzZiVDNuRXY3dEJhcTdKdWl4RGkzQ1V1bVB4RzR2ekoveTdyZGdnaHp0MmxIeS9xMUdUcW9oMUlIeTFFUUpJaWJFSlVRSVkyYmxXYW1udGZmdm55c202TEVPSWNqUjV0S0UxdkJiMFpQVnI2ZFNIS082MXZCV3FtZnJwRSttZ2hBcEIwMUVKVU1IckdEQnNHUXdGczZGZkx1ajFDaUhPVDFDN3BDaUFKcUZHalE2MVdaZDBlSWNUWjZ6dGpoazJoaGdJWXB2VFJRZ1FpQ2NDRnFHQU9iTnZTMXZPMVZ0U1hZZWhDbEc4SzJ5M1dONmErcFlSRGhSQitibE51VmF1UFJ1djZNZ3hkaU1BakFiZ1FGWXpwb3MrcDczVGkzbkZqR3BkZGE0UVE1MFJyaFRvVmRHdTRSVDZ3QzFHT2FhOCtXcW5FWmg4dGtqNWFpQUFqQWJnUUZZZ2VQZHBReWpkRFppaGI3N0pxanhEaTNDVE9uM3laaHRwZW0rb2t6ZnV3V1prMVNBaHg5a2FQTmpTK2ZiU3BET21qaFFnd0VvQUxVWUhzRHc1dURTUnA3NDBhNmR5RktLY1VGQjV5YnBOaDZFS1VSMDFxZDJxTnU1NkRSUmxhK21naEFvd0U0RUpVSklaN2FGdUI4YW1YN1JzN3RrNVpORWNJY1k0TVZUalkxaEtBQzFFdUdkNVR4TnkwNXJJbW44NlhQbHFJQUNJQnVCQVZoTHZZbWk3VXVRT2c1QTY3RU9WTjlma2ZORWJUc0loZGpSTG12ZGZvb2pkSUNISDJ0RlkrODcrOWQ1a3lWVXlJUUNJQnVCQVZ4TjVYWG13RjFDcHlwd1RnUXBRN05vclBkQnNVa1JrWFF2aXRabE1YdGdLZDMwZjdUQlJEeVZReElRS0tCT0JDVkJBR3F1anNONENtellGeDR4SXZZbk9FRU9ldStDQmJsYkJQQ09GM1hJWjNIMTFvSVlNMnpULzdYdnBvSVFLRUJPQkNWQUM2aEtGdEhpYk9teTVXZTRRUTU2Ym1nZy9yQWlWVU8xZVgxWnIvZ2N3YkZhSTgwRm9wWGNKTmNzRGxzRXNmTFVTQWtBQmNpQXJnNEtzdk5jZDNxYUxDdENFWk15SEtDWmMyVC92M21pZkYySVFvRjVwK3NyQkFINjBMSGFPVjlORkNCQW9Kd0lXb0FGeXVrclBmYnZycVBlTkh4MTM0MWdnaHpwVXFZZjYzZFl3cXpkKzlFS0xNRmNwK0Z4cUNEdWlyVzA1YkpIMjBFQUZBQW5BaEFweldXcUc0Mlh0VGNjZmFYY0hYWDRRbUNTSE9RY0tDOTVPQkswcHg2Qlg1eHdvaC9KWFdTcU5LMVVjN1hFcjZhQ0VDZ0wyc0d5Q0V1TENVVWhyd1daSm8zOHN2emdlNmFFWFhhaWVkaTJqY1dMRmhnNkp4NDJJN2ZpR0VmOGpvTW5nN0JWSmtTZk1uYTREZFhRY1ZsVG9UUXZncnBmVDZBbjEwazQ4V3pVZlJSUm02NjdvdFN4ZjFiZHhZSFlpUFYvRUg5dXYxWmRWT0ljUjVJd0c0RUJXU1VxRFJZS3JSbzgyeWJvMFFRZ2doOGlsM0grMXlHU2FqUjV2L0tldjJDQ0hPS3htQ0xrUUZwTkR1TEpscFNzWmJDQ0dFOENPZVBsb1pXdnBvSVFLUUJPQkNWRWhLQWRodE51bmNoUkJDQ0QraTg2ZVlLQzBCdUJDQlNBSndJU29nVTd2dnJtdkpnQXNoaEJEK0puK1VtZ1RnUWdRaUNjQ0ZxTWdNUXpwM0lZUVF3ZzhwR2FVbVJFQ1NBRnlJQ2tncFpBNjRFRUlJNFkrVWtpSG9RZ1F3Q2NDRnFJZzArVVBRSlFNdWhCQkMrSlg4YVdKNU1nUmRpSUFrQWJnUUZaRW5BMjVJQmx3SUlZVHdKMVlSTnBzRTRFSUVJZ25BaGFpSXJDSG9rZ0VYUWdnaC9JbVIzMGNyVSthQUN4R0lKQUFYb2lMeURFRzNTUVpjQ0NHRThDZGFLOG1BQ3hIQUpBQVhvaUx5Wk1CZGtnRVhRZ2doL0l1V1pjaUVDR0FTZ0F0UkVVa0dYQWdoaFBCUCtYMjBWRUVYSWpCSkFDNUV4WlIvZDEzbWx3a2hoQkIrSlgrVVdwNnNBeTVFUUpJQVhJaUtTUUhZRFpkMDdrSUlJWVFmMGVUUEFaY2g2RUlFSkFuQWhhaUFsR1RBaFJCQ0NMK2s4dWVBU3dBdVJHQ1NBRnlJQ3NqMEJPQXlCMXdJSVlUd04xSUZYWWdBSmdHNEVCV1FKd091cFFxNkVFSUk0VitzZGNEdDBrY0xFWUFrQUJlaVlwSU11QkJDQ09HUDh0Y0J6ek9sanhZaUVFa0FMa1NGNUo1ZnBtVU91QkJDQ09Gbjh0Y0J0OHNRZENFQ2tRVGdRbFJJS2o4RExsWFFoUkJDQ0graXJDSG9rZ0VYSWhCSkFDNUVoWlNmQVhkSkFDNkVFRUw0RTYwOVJkaUNwSThXSWdCSkFDNUVSWlEvdnd5WERFRVhRZ2doL0l1U0RMZ1FBVXdDY0NFcUl1WHUzTFVNUVJkQ0NDSDhqS3dETGtRZ2t3QmNpSXBJNVJkNGtTVk9oQkJDQ0gvanJvSnVsd3k0RUlGSUFuQWhLaUl0R1hBaGhCRENUK1Zud0dVT3VCQ0JTQUp3SVNxd1lKa0RMb1FRUXZnbDVaSU11QkNCU0FKd0lTb2tMUmx3SVlRUXdpL2xGMkdUZGNDRkNFZ1NnQXRSQWFuODRXMVNCVjBJSVlUd04xcXFvQXNSd0NRQUY2SUNNdk1EY0cyWERMZ1FRZ2poWi9JejRESUhYSWhBSkFHNEVCWFFxUXk0VkVFWFFnZ2gvSXdDY0VvR1hJaUFKQUc0RUJWVC9oendQT25jaFJCQ0NMK1NQd2RjaXJBSkVaQWtBQmVpWXBJTXVCQkNDT0dIdE02ZkF4NGtSZGlFQ0VRU2dBdFJNZVhQQVpjTXVCQkNDT0ZQbE1xZkErNlNPZUJDQkNJSndJV29tTndCZUo1a3dJVVFRZ2cvb3dBTUdZSXVSRUNTQUZ5SWlza2RnQ3RsbG5WRGhCQkNDT0hOUFFmY2FjdVRQbHFJQUNRQnVCQVZVMzRHWElhZ0N5R0VFUDRsZnc1NFhyRDAwVUlFSUh0Wk55QVE2QldEYTdpVTJVcHBWUmQwYlFXMXRhSW1FQVZFNVA4TEJYS0FyUHgveDVWbXA0YXRvTFpxcGYrMGFlTm5kZVg3dThydW1ZZ0tSQUdFQnNuOE1pR0VFTUxQdUllZ0I4c1FkQ0VDa1FUZ1owR3ZHdERRTkkzcmxLbmJha05kYVdvejBYMnIwbjJkTE9GcUdaYi9MdzVBS3k3TlB5TUtNSldKSzMzZ0htWHFGZHBRUHhtS2IxV3JEelpkeU9jaUtpaU5Rb0YyT3FWekYwSUlJZnlJeXY5RUtjdVFDUkdZSkFBdkJhMVJyTGozQ3ROR0g3UzZ3WFJ4Q1lCV3loMXRCMVZDUmRhQjBHb1FFZ2ZCVlZEQnNXQVBCeVBZL1UvWlFlZUI2WEQveTh0R096TEJjUWh5RDBMT1B2U0p2OEI1TkZFcjFSdE5iMU16M3JWeTRCOG8vYlhoWWlaWFRrbFhxcVQ0WG9oU3lxK3dxaVVETG9RUVF2Z1ZqZnNEcGhIc2tqNWFpQUFrQVhnSjlLSmhrV1pZemgxbU9zTXdhR2FGdmlGeHFNck5JS3FCTy9BT2ppbmRDVlYrTUE0UUhJc0tyK0c3R3cyT0krNUEvUGhHOUpHMWtIdm9FclI2ekRSNGpQUkJ2N2hXNkxlTWs2SFRWT2RKSjg3Zk14VVZqVllvcFFHWkF5NkVFRUw0R2ZjYzhKeThVT21qaFFoQUVvQVhRYSs4dTRwSjBCTW1PWDhEb2dFSXJZYUthNHVxZkJtRUo1RS9QZWM4VXhBY2c0cHRDYkV0VWNsM1FQWnU5SkZmMEFkL2dweDlsNkY0eHd6UGVkVzFjdUJiaGt1OW90cE96cndBRFJFQlRtbkpnQXNoaEJCK3lqMEhQRTh5NEVJRUlnbkF2ZWhsQTZOTXUzN0V4SGdNZEJUS1FNVzBoS3FkVU5FTnVEQkJkMGtVaE5kQWhkZEFKVjZIUHJZUjlpOUdIMTRUalRaSG1EYUd1ZElIdm1vNCtKZHEvOEh4aTl3NFViNjVBM0NaQXk2RUVFTDRHM2Rwb1JBSndJVUlSQktBNDU3ajdVcS85M1lUOVFZUWgxS28rQTZveEY0UUhIdjZFN2h5MFZuYklIc241QjRBeDBGMDdrSEl5d1l6RjF5NW9GMWdDd1lqRkd3aEVGUVpGUkxubmpNZVdoMFZVUnRDNHlrK3lGZW82RVlRM1FqbHlFVHYrUlo5NEljb3RIN2VERklQNWEyODl5SGJGVk0rbHpuaW9wVGNBWGl3Qk9CQ0NDR0VYOUZLb2JSa3dJVUlVQlUrQU5jLzNaMmswKzF2SytnRnVJZVpKOTNvRG95TGZWQ2VPeHQ5K0JmMGljMlF2WnNTYTU5N3VQS0RjU2VRc3g5OS9JOVRwd1N3UjdybmxFZW5vbUl1Szc0TndiR29sTHRSQ2RlaWQzK05QdmhUbkVKTjArbjM5dE0vdVlhcXRsTjNsL2I1aXdvclB3TXVhNHdLSVlRUWZrVzU1NERiOHNLa2p4WWlBRlhvQUR3di9kN2JURzI4QnpxSzBPb1l0UWRBVlAxaWp0Ym9veHZnd0Evb28rdkJsWE5xbHhFTUVTbW9pRm9RRWcvQmNhaVFLbUNQQUNNa3Z3cTY3VlFGZERQSFhXd3Q5NkM3QXZySkRIVFdWc2c5Z0Q2eURvNnNRKy80ekQzOFBQWUtWUHhWRUJSZHVFa2g4YWc2ZzFEeEhUQzNUa0huN0x0ZTI0STY1YVhmZTUvOWlpblRMOFJySmdLRlZxRFF3UTdwM0lVUVFnai80cDRESGlvWmNDRUNVWVVNd1BXaTBYWXpZdnRZdEhvTVFDWDBSQ1hkQUVaUTRZTmRKOUVIbHFMM0xZYmMvZTV0eW5CWFFJKzV6RDBzUEN6SnZlMTBiS0h1ZjBSRFNGVlUxQ1hXTGdXUWR3SjlmQXNjWFljKy9BdGs3MEpuNzBMdm5vV0thWW1xM2dVaTZ4VStiMVI5akV0SG8zZC9nODZZSGFXMCt0eTFjbUJMSTd2V2s2cno2THd6Zm9GRUJhQVVnT21RRExnUVFnamhaeFJBbGxNQ2NDRUNVWVVMd1BYS3U2dG92ZU56dE9xS1BVS3Jla09WaW01VStFQXpGNzF2QVRwanRuc3VOMEJFTWlxK283dEt1VDN5L0RmT0h1a2VlaDV6R1NybExqaXhGWDF3R2ZyUUNuUm1Pam96SFZXcE1hcEdiNGlvN2Z0WUl4aFY4eGFvMUJpOTVTMU5YdGJqT214SGM3M3k3dHRWNjZtSHpuOWpSZm5tWG1OVWgwb0dYQWdoaFBBdjdqN2E1cFNsUW9VSVJCVXFBTmNyQmxjek1SZWlhRXg0TFl6NkR5cENxaFE4Q24zZ1IvU3VOSEFlQXhRcXJnMnFXamVJU0w2SXJWVVFXUWNWV1FkVjgxWjNFSjR4RzMxMEEvcm9CbFJNQzFSeXYwSkY0bFIwSTFUcU04cmMvQ1k2ZTBkWGpXMkpYakc0aTdyeS9YMFhzZkdpbklqS0RaSE9YUWdoaFBCRFJsaUU5TkZDQktBS0U0RHJWZmNubUhsNUM0R0dxbkl6VkwyL3VlZG1lOHM5aU43NkVmcllCZ0JVN09Xb3BKc2dMT0hpTjlpYkxSUlZ0Uk1xdmozNndETDBubS9RaDllZ2oyMUExZXlMcXRvUm4rcnBJWEVZalVlaHQ3eU5QckkyMWNSY3JGZmRmN1c2L04yTU1uc093cys0Qzd6bzBGenAzSVVRUWdpL2tsK0V6U0VaY0NFQ1VTa21McGQvZXRuQVJOT1Z0eGhGUXhYVEhGVi9XS0hnV3g5WWhybithWGZ3SFphSTBmaEpWTDJoWlI5OGUxTjJWTlZPR0UzSG9oS3VCZE9CM3ZZeGV1UDQvR3k5RnlNWVZYOFlLcVk1S0JxYXJyekZldG5BeExKcHVQQkQ3Z0E4TjFRNmR5R0VFTUtQNlB3KzJoWWhBYmdRZ1NqZ0EzQzk2djV3TTRpdmdVdFVUQXQzVUsyOEV2L2FoZDcrS1hyckZOQXVWTktOR0pjK0M1RjF5NnpOcDJVRW8ycjJ3V2o4RklUWFFoL2JpUG5iODVDMTFmYzRaVWZWK3hzcXBnWEFKV1lRWCt1ZitvYVZSWk9GMzNFSDREazUwcmtMSVlRUWZrVGw5OUZISFU3cG80VUlRQUVkZ0d1Tk1zMjh5VUJMb2hxNGg1MHIyNmtEOHJJd040NUg3MXNJUWRFWWpaNXdWME5YNVdSa2ZrUXlSdW8vVWZIdHdYRVljOFBMNkVNcmZZL0pEOEtKYWdEUTByUkZUZGJhZTd5NnFLRGNWZEREWkkxUklZUVF3cis0VnlxeDVVWkxIeTFFQUFyb0FOeE1IemdLemUyRVZNR29QN1JBOEgwQ2MrTjRPUDRIUk5UR1NIMm02Q1crL0oyeW8yb1BRS1gwQjB6MG4rK2hEeXdyY0l6Ti9memRCZHY2bVNzSGpiejREUlYreHAwQlAzbFNPbmNoaEJEQ3I3am5nTnVqSkFNdVJDQUsyQUJjL3p5b0hmQUNScEEyNmo4STlxaFRPL09PWTI1OEZiSjNvQ28xeG1qMEJBVEhsRmxiejUxQ1ZlMk1xajhjbEEyOWRRcDYveExmUSt4UkdKY01CeU5Jby9TTE92M2V0bVhUVnVFbjNCbndDS213S29RUVF2Z1pkd1k4UjVZS0ZTSVFCV1FBcmhjTkNEVk5QUmxRS3ZrT1JYaXRVenZOWE15TnIwSDJMbFNsVkhmUVdyQWFlam1sS2pkRjFYOEFsQjI5YldyaDRlamh0VkRKZHloQW1hYWFyQmNOQ0MyVGhncC80QTdBczdLa2N4ZENDQ0g4aXdJSU9pa0J1QkNCS0NBRGNEUGNlQnBvb0tJYm9lS3Y4dHFqMFg5OUFOazdJS3BCUUFYZkh1NGdmQmlnM0lYbHNyYjc3bysvQ2hYZDBGMFpQZHoyVk5tMFV2Z0JCZUNLbHZsbFFnZ2hoSDl4endFUGpxa2lmYlFRQVNqZ0FuQzlZbkJUWUFSR01LcjJQWGl2ajYzM2ZJZk9YSVY3VHZnd01JTEtySjBYa3FyY0RGV3pMNWhPek0wVHdYblVlNi83ZFRHQ05PaVIrYStYcUhnVVFONnhZOUs1Q3lHRUVIN0ZQUWM4SXl0WCttZ2hBbERnQmVESzlRSmdVMGszUUVqOHFSMG50cUIzZlFWR01FYjk0V0NQTExNMlhnd3E0UnBVbFRiZ09Pek8rdU4xRFErcGlrcTZVUUUyYlpoanlxcU5va3k1QS9EWVdPbmNoUkJDQ1AvaUxzSjJYQXFsQ2hHSUFpb0ExK2tEV21uVTlRUlZRbFhyY21xSDZjVDhhd3FnVWNuOUlMeG1tYlh4NGxHbzJuZERhRlgwMFYvUkI1Zjc3cTNXQllJcW9UVTM2SlVETHkralJvcXlvd0FjbVpuU3VRc2hoQkQrUlFHRVZEOGhmYlFRQVNpd0FuRFRlQTVBSmZiMG1kdXQ5M3dOT1hzcFBDYzh3Qm5CcUpRQkFPZ2RuL2tPUlRlQ1VRazkzZnRRejEzOHhva3lwZ0FhSnlSSTV5NkVFRUw0RmZjYzhORERkYVNQRmlJQUJVd0FydE1IdE5LS2F3bXVqSXJ2ZUdwSHpuNTB4aHlLbWhQdTcwelQ1UGp4NCtkMERoWGRBRlcxSStSbG8zZW0rZTZyMnNHZEJVZjMxT2tEV3AzVER4TGxqZnNQSVNORE9uY2hoQkRDcjdqbmdFZGRjbHo2YUNFQ1VNQUU0S1pwM0FlZ3FuWHpLYTZtOTN3TjJrUlZ2OFozVHJpWC8vdS8vMlBnd0lGOC9QSEg1NzFkWThlT3BXUEhqblRzMlBIMEIzdFp1blFwdlhyMVlzeVljNStpcldyY0FyWXc5TUdmSUdmZnFSMUdNS3A2TndCTWpNSG4vSU5FZWVJT3dCczNsczVkQ0NHRThDOEtJUDdBQWVtamhRaEE5ckp1d1BtZ1Y5MGZicnJ5YmdPRmltdHpha2RPQnZyZ0NyQ0Z1UVB3WW16ZHVwVzFhOWRTcjE0OWExdkxsaTFMOWJOWHIxNE53TFp0MjFpNTByM3U5bzAzM2tob3FIdUo3WnljSEU2Y09GSG9jUnMzYm1UdDJyVUEzSGJiYllYMlIwUkVzRy9mUHZidDI4ZUdEUnRvM0xneFYxOTlOVWVQSGkxMGJGSHQ4V0dQUUZYcml0N3pEWHIzTjZpNnAySnRGZGZXblJuWCtuYjlVOSsvcTdiL09WbXFKeTdLTzNjQXZtR0RkTzVDQ0NHRWYxRUEvNUUrV29pQUZCQVpjSmVaZHpNUXJTcGRDa0dWck8xNjkzZUFSbFhyQ3ZhSXN6cDNhR2dvWVdGaFB2ODh3YlczOWV2WDg4b3JyL0RLSzYrUWxaVjEydk91V0xIQ090N2JvNDgreXFPUFBzck9uVHVwVWFNR0FKTW5UejZydG50VDFidTVzK0NIVnZobXdZTXFvU3FsQWtTN2JORTNuL01QRXVXRk93Qi85bG5wM0lVUVFnaS9vcVNQRmlLQUJVUUczRURmbzFFUTEvYlV4cndzZE9iUG9PeldNT3VDWnM2Y3lkaXhZNjN2MDlMU1NFdEw4OGtpVjY1Y0didmQ5MlhLeTh0ajc5Njk1L2RKNUZ1OGVERUFDUWtKWEhmZGRienp6anZzMnJVTGg4UEJrMDgraWNQaEtQU1lPWFBtOE9PUFA1WjhZbnNFcW1wSGRNWWM5SUVmVURYN25Ob1gxeGFPL29xaHpBSEF0UFAyWklRL1V3QktLZW5jaFJCQ0NML2luZ09POU5GQ0JLUnlINERydFhkRm1EbXFNMFlRS3VheVU5c1ByUVNkaDRwdGRkYlpiNENVbEJRaUlud2ZuNVdWZGNFQ2NHKzlldldpWnMyYWRPL2VIY013Nk5xMWE1SEhiZHEwNmZRQk9LRGkycmtEOElNL29XcjBCdVVlQUtGaW1xT05JTFRwN0tUWDNoV2htbjE4K2hTK0tPOFVQb3ZEQ3lHRUVNSlBTQjh0UkFBcjl3RjRYbTd3VlFiYXJpTHIrUzQ5ZG5DWit3dnZySGdCM2J0MzUvTExMMmZjdUhHa3A2ZHp6VFhYTUdUSUVKOWpIbi84Y1ZKU1VueTJiZHUyalZ0dXVlVzhQWWZpSkNZbTRuQTQyTEZqUjdISEZHeGJpY0lTSVNJRnNyYWhqLzZLcXR6VXZkMElSa1hXUlIvYkdKU1hZMjhQekQyWGRvdHlRVHAzSVlRUXdqOHAwTkpIQ3hHZ3luMEFibWg5TlFEUkRVOXR6TmtIV2RzaEtCcFY2ZEppSHhzVkZVVlVWQlRoNGVIVzl3VUQyck1KdEsrNXB1aUNiNlV0N0hZbVA3L0lvbXNsVUhIdDBGbmI0TkJLOEFUZzRINzlqbTNFd0xnYUNjQXJBZ25BaFJCQ0NMK2tGY2p3Y3lFQ1Zia1B3RkYwUVlPS2FtQnQwc2QrZCsrcTFNUWFabDFhR1JrWkpDUWtFQllXZGw2YjZTOVU1YWJvN1oraWovMk9RdU9weGFXaUd1UkhZN3BMR1RaUFhGelN1UXNoaEJEK1NmcG9JUUpVdVE3QTlhSmhrYWJPYVk0UkJKRzFUKzA0dHRIOWYrK3NlREdPSERsaUxlMDFhOVlzbGkxYnhyZmZmc3VTSlV0SzFRYVh5NFhOWnFOejU4NDBhZEtrMFA2SkV5ZGFoZFhTMHRKS2RjNmlwS1dsV2RuNWN4b0NIeElISVZVZzl4RGs3SVhRQlBmMnlEcnU5ZE5OWjR1S05nKzgrUWRMNC9PQ1hMZHB6VFVLbW9DcTZ0Nmo5MnRZcnhUZjI1MjI2ZjhiMk9GQTJiYjA3R1c4OUZLOHpXYmVobGJYYUdpQ3dvbFc3SHY1eGEwSzFxUDA5eTZYTVQzaHlTZkw3WE1VNSthcU45YkUyMHpuYlZweERkQUV5UDg3WUQrd1htbStkeGxCMDM5NHFJVzhSL3hBOWY5K0VHK0VtTGNwYlZ3RHVvbUNYSUNrK1pPM2dscXZsZm05bVd0TTM5dHpvUHkrQWt5aDY3blgzNnBjejh1bndwOURjR3F0YVRKMTBkWkErUnhTSGhTOHJ1TFREOHAxVlp3LzVUb0FKekszUGlhSzBBUlFucWVpMGZrQnVIZFd2Q2dGcTZEbjVlV2h0V2JreUpFc1dMQ2cxTTFZdlhvMVdWbFpoSVdGK1F4cEI0aU1qTFMrTGppOGZkOCs5M0pnMmRuWlBvKzUwRlJVUTNUdWoraGpHMUdlQUZ6WkliUTZaTzlVNU5ycUE3OWN0QWFWa1pZejVsVnk1TmpHNU9HNkQwMm9zdlpZTjUxVEZLU2d1VDdQN25xbDZkVEY3d1dGT3A5WmZXdTNraGRqOXlPWkw3OWN5WUZyakVMZnA3VTZ0WDZldHY2VG9pRUZyYTQzRFAzSzNyRXZ2UmVzakdkaVI0NHNOODlSbkp1dTc2eXE1TXh4alZFNDc5T0t3bXNzUWdxUW9oWFhHOXI1U3NkL3JYZ3ZLTXorelB3aGw4dDdwQXpVbWZkT3BSekRQc2JRbnIvcC9MRkxwdzVKQVoyaXRMcmVGcXhmU1p3LytiMVFuZmZNWDkyR3lPK3JuQ3YyZW42S1hNL0xtZUkvaDRCeXIwUlc3aitIbEFmRlhWZTlwTWgxVlp4UDVUb0FkMm56RW9WQ2hWWTl0VEZuUCtRZFA1WHBMVUhCNWNWcTE2N05nQUVEV0xwMDZSbTNwV2ZQbmdEOC9lOS81NjY3N2pydmo5bTllM2VSWDUrVjZBWnc4RWM0dmhtcWRyWTJxOUJxNk95ZHVEQXVJY0FEOE5SUEZyZHk1dWdaUUVxd3plQzYydFZvbnhoTDR5cFJWQWtOQXVCUWpwTU5oNDZ6YkU4bTMyM2RGK1p3bVE4NWMrdzNYRHAxVWQ5ZjcrNjhxbXlmd2VsbGpCM2J5b2s1UTBHS3N0a0lTYjJVa0RwMXNWZXZqaEh1cnV4dlptZVJ0M2N2dVgvOVNlNXZ2NGJoY2oza3hMemh3TGdYK3NhUGVNcnZuNk00TngzL2xkNHFMOGMxQTBpeEc0cHVEZUpvblZLSlM2cEdFQlB1L2pzNG5PM2tqLzFack54MmxIbWJEb1k1WFR5VWwrTzZvZFBFbFgwWEQyOHQ3NUdMcU9iOEthMmNTczlRV3FjRUdUWjZWNjlMNXlvMWFCSlZoZmhnOTdTcEE0NlRyRDkraUVXSGR2SEYzai9ESEticklhY1JkRVBON3lmMzNYbk5JUGw5bFZOeVBRODhGZUZ6U0hrZzExVlJGc3AxQUs1TUdxQ0EwR3JXTm4xeWozdGZXTkpwSDErL2ZuMkdEUnZHMHFWTCtmWFhYMm5Sb2dXOWV2V2lWNjlldlBiYWEwUkhSM1BycmJjU0hSMXRGVkR6SGdwK01UMzAwRVBuN1Z3cXJBWWEwQ2N6OEw3YlN2Nk5EQVVsRHgwbzU1cDl0S1M1MXVaQ0RaRTlVcW95c2xVOVlrT0RDeDJYRkdraktUS1Vic254UE5TOE5pK25iMkh1OXYwcEJtcGhzNCtXZEZ4N1Q4Zi9sVUh6UzJYLzJMSE50VElYQXBHaGpSb1QyYldiOVNITm02MVNaV3lWS2hQU29DRm1oMDRjbi84OXVSdC9UekV4RnU0Zk83WmoxVkdqL1BZNWluUFQ0WTJmbTNjbjZsWUFBQ0FBU1VSQlZDdk1oVm9UZWZVbHNRenZtRXhNV0ZDaDR4S2lRMGlJRHFGanZWanVhMXVETjVac1o5SG16QlJsc3JEREd6OTNYUHBRSzNtUFhBU0o4OTV2cnZOL1h6ZFVxODN6bDdRaExyaHdFclJXV0JTMXdxSzRybW9LSStxMjVKay9WdkROdnEwcHlzYkN4SG52ZDl6VGJiRDh2c29adVo0SG5vcndPYVE4a092cStkTnkycUk0cDBub3V2NmRkNVYxVzhxRGNoMkFvOVFsZ0h2b3RFZE8vdnJjM3R1S2tacWFTbXBxS2hzMmJQRFpicG9tYVdscDVPVGtjT3V0dC9yc0t6ajNlc2FNR2RTdFcvY3NHbCtHUENNR2N2YUJWeUUyNnpVejgxL1hBTlJ5MnFJNFo1NmVxeldSRHpXdnphQkxrMzF1UXV3NGZwTGZEaDNuMTRQSE9IRFN3U3RYTlFhZ1NtZ3dyM1JvekNYckk1ajR5OVlvRkhOYlRsdlVlUFVkblErV3pUTXAzcDd4bytOMG5wNExSRVowNkVSRUcvZFNmTG1iTnBMejYzcWNHWHN3VDU3RUNBa2hxR1l0SXRwZGhiMXFWWXlJQ0NyZGVETlpWYXVTdFhSSmxGYk0zVE4rZE9QRXgwYjczWE1VNTZiVCtGVnhhSE91aHNqQmJXcHdaNnRFNis5Zytwb01sdjU1bUcySFRuTFNhVklwek01bFNWSDBiNVZJM2Jod25ybTJIblhpOWpCNSthNG9RK3U1bmNhdmFyejRzY3ZsUFhJQkpTNTZKODR3MVZ5dGlSeFJ0eVVQcGpUenZYbWFiOHptZE43WjhTc0FOVUlqV2RIdVZpWmQycGxHa2JHODh1ZnFLTU5RY3hNWHZkTjRUK2NoOHZzcUo0cTdudThmOTFLeGo0bnUyWXZRSmszbGV1Nm5UdmM1UkFQLzNicVBMN2Rrc09IUWNiTHpYRVFHMmJpaWVnd1RPbDVhTGo2SGxBZkZYVmRyTFBqZ3RJL2QyV1dnWEZjTHlIVnhxZElzYXZMUm9oWGFJTTNRUnRxNnV6dHVMZXQyK2F0eUhZQnJTRmFBQ29rN3RkRUt3S3NWK1pqU1dMOStQVGs1T1NpbFNFOVBwMnZYcnRhK3FLZ29ET05VWlhXYnpYYldQK2RNbEpSNXo4dkxPN09UMmNJZ3FCSTRqNExqQ0FUSEFPN1hVUU5hNmFKL1VBQnd1SGdCZFB5TmRhdjdkSHBENXEvbHQwUEhPZVk0OVZvbVJ2amVCVlhBNENiSjdEaCtrbGwvN28xMzVqRUdHSHJSR2w5S3RyeWdGMERIaHpacGVpcjQzdmc3UjJkOTZYT2NlZklrdVg5c3d2SFhuMVR1MTUrZ3hFUUFJdHEwdzNYNE1EbnIxOFhiWEVGKytSekZPYks3WHRBUTM2TlJuRS93RGZEKzhsMDRYYWZtdngzT2RySm9jeWJML2pyTStKc2EwaXcvR045OUpJYzV2eCtNMTBFdWVZOWNZTW9WOUlKR3g5K2FVTC9ZNFB2WDQ0ZDRmK2R2aFI4TERFOXB4cmJzWTh6STJCeXY4dXp5K3lwSGlycWVud201bnZ1ZjRqNkhBRGhOazhlWC9zYkNuYjZ4M0RGSEh1c09IaXMzbjBQS2c5SmNWNHVTR0JvaDE5V1NLSzVVbWlzMTVxdE5waTVlbzVTWnBreHo1dHA3dXY1UjFrM3pKK1U2QUZjUUJiZ0R5bnc2WjcvN2l6TUl3TE96czkzbmN4ZTg0T3V2djNhZlMydEdqUnJGeG8wYnJXTS8vUEJEbjBCWWE5OUNEWjk5OWhsejU1NWFSbnZQbmozVzEvMzc5eTkxbXp4R2pSb0ZRSlVxcCthem02WnAzUVE0ZE9nUXk1Y3ZCeUE0dVBEd3BXS0ZWZ1BuVVhUT1BsUitBTzU1SFJVcXNvUkhsbHVwVStmVlFuTi9SSkNOUjFyVThibllMczg0WEtwektPQ1JGbldZditNQVdVN1hrTlNwODhiK2RuZTNIUmVrd1dkaHo4c3Yxd0xYL1NvNG1NaE9wK2IzYTYxUklhR0V0N3ljb09Sa2xHRndjczFxY243ZmdNN0xJMnZKSWlyM3U5TTZQckpUWjNJM2JVUTdIRVAydlB6eTJNU1JJLzNtT1lwejAvN2ZxMnBwWFBlSEI5c1kwcjVtb1E4ZDllTEN1VFkxbnZweDRaek1NNW14Wmk4cnRoM0I2ZEpNVGQvTmhKc2Jvb0FoN1d1eTlNL0RaRHRjUTlyL2U5WFlaUTlmTHUrUkN5QngzanUxUU44ZmFRdml5WHF0aXZ5UWFHck5FeHQveEtXTFhyVklBVS9XYThWLzkyL2poTXM1SkhIZU8yUDNkQnNpdnk4L1Y5ejEzSnNSR1VubHZyZjVib3VPOXZsZXJ1ZitvNlRQSVFEL1d2T1hGWHczakkzazN0UmExSXdLNDBpT2svV0hqZ1ArL3pta1BDanB1anIzaXBzS0haL2xjbkxybXRua2FaUGUxZDJqWHVXNldocTZoZGFxaFZhMkY1dE1YZlNyMHFTaG1MbnVyazYvb1NyMk92ZmxPZ0FIRlFrYWJDR25OdVc1Vjg5U1FWR25mZlRjdVhONThza25yZS9EdzhQWnNtVUwzMzMzSFlaaDhNQUREekJwMGlTbVRKbGlIWFBMTGJkWXdhOXBtbFNxVkluNTgrZGIrL2Z0MjJkVk55L285OTkvUDZObkI5Q25UNTlDMjNyMzdrMUdSZ1oydTUyY25CeHJlNTA2ZFVwOVhtV1BkTmQ0ZEdXZjJtaDRNcjQ2SUFOd2c2QmJRS3RyVTZvVm1tdlZ1MTRDVGVPamFSb1hUZTl2Zmk3eFBMR2h3ZlJJcVVyYTVneGx3OTRiK05jRmJQWVpNYlRyRmhRcXRIR3F6eHhCZTF3Y1ZRYmZqK0ZWbGQrZWtFanVsczFvcHhObnhoN2Y4NFJIRU5xb01TZlgvcUlNbGVkWHoxR2NHMXYrZTZUTEpWV0tuUE05NmJaVW53OGo5ZVBEdWY2ZE5RRHNPKzZ3dHNlRUJYSDFKYkY4KytzQlpaZjN5QVdqOHE5Yk4xYXZVK1RjUklBUGQvM091bU1IYVYyNUdpdVBGTjMveEFXSGNrUDFPa3pidlVrcHc3K3VXNkpveFYzUHZTbkRocjFxeVFrSHVaNzdqNUkraCt3NGZwSlBON3FuejE1YUpab3AzWnNUWWpzMTRySjkwcWxFakQ5L0Rpa1BTcnF1cGtiRkZqcCsydTVONUdrVGdGdXExN08yeTNYMWpGeXFGWmNDenpiNWVNa2ZhdXJDTkpTZXVhNy8xZityaU1GNE9RL0E4d05Gdyt1UHg4eDEvOThJS2VKNFg2bXBxZGJYc2JHeDlPalJnNE1IRHhJZUhrN256cDBaTUdBQXJWdTM1dDEzMzJYTm1qV2NPSEhDL1NOTTAzcGN1M2J0TUF5RFFZTUduWEhySjArZWZNYVBBV2pidGkzVHAwLzNHWHB1dDlzWk1tUkk2VTlpeTMvTlhEbTh0WGFiKzJzekYzMndHVTV0VkcvNjBhTFJaOVU0UDZhMXZoc0ZIV3NVcm80L3VzMloxWjNyVkNPT3RNMFphS1dHTi8xb1VlWHoxY1p6dFd2L21ydHJ1bklJcmx2UFo3czl2bXFoWTVYTmhnb09SanVkb0FybjFZTHIxZWZrMmwvWVpZL3dxK2Nvem8zcm1IbTN6VFJvVTd2b1gybkJkMEsyNDlUMXJrWmwzdzhxYld2SDhPMnZCOGd6a1BmSUJYTEV0Zk51bDkxSjE3aWFSZTdQeU0zaWxUOVhZeWpGTS9WYmM5M1BYeGQ3cm01eE5abTJleE8ydkdENWZaVUR4VjNQejRaY3ovMURTWjlEdnRxU2daay9pdVVmTGV2NkJOOUY4ZGZQSWVYQjZhNnJCWDI2WnhNQVRhUGpxQi9oKzFMTGRkVk51NWNzTGUzUmwyalVLTFFhMWVUanhhaXBpOS9UbWlucnR5NWV5ZWpSNXVrZlgvNlY4d0FjZHdEdW5RRjM1V2VFYlVWbkNyd2xKU1V4YTlZc3dzUERpWTA5ZGNkcit2VHAxcnJjalJvMTR2WFhYd2ZBNFhEZ2NEaXM5Y0lOd3lBc3pEMXNlOWl3WVdmY2VFL3h0b1lORzFyYlZxOWVmZHJIM1hqampWU3VYQm1ielVaSVNBaVZLbFdpUllzV0pDV2R2dks3eFhPRHdzemxyWFhidkhZMEJZaEU4V3pwVDFhKzFLdGNkQ2JoVE5TdG5MOXV1OVoxdEIrOVZrWis5R1NQanovdHNYbUhEbUptdVVlTUJOVXMzQW5aNDl6bk1QenNPWXB6bEgrenBYYVZzQ0ozYStEUEE5bTR0R2JYa1J5bXJjb0FJTmhtY0ZlclJKOWpVMkk5MDFhUTk4Z0Y0a2tMTklpSUtYTC9VNXVXYzhMbDVONmFqV2tXSFZma01SNm56aUYvMCtWQmFhN25ybU5IMmYvcXl5aTduYUFhTllpOHFoUDI2b1dMME1yMTNMOFU5VG5rNS85bjc3N2pvNnJ5LzQrL3pwMUpBZ21oU1F1SWdDQlljUlhFaW9xQW9yTHFGd3Z1NmlxQ3JtSUJsTytLYTlsRjE0Ymw2Nm8vM0ZVRUZWMVJGTHVDSFFWWEEwWkZCYVZKRFNTVVVOS24zUFA3NDg0TUNVbW9rMlNTdkovNzhMSGgzanN6WjVJNWQrN25mczc1bk55dEFEVHkrMmpSS0lrYlB2dVJyTWkyNDlvMTU1Wmp1OUdsV1dycytFUzlEcWtMZG5kZUxXdFJRUjRMdG52VEFpNXFWL0ZtbU02ckVmdVJ3N2JZYXpCY2M5VEJwMlh6d3VkdldvY1poNlZzblBQYUpaZUU0OWZBeEZMWEEvREkxVitaWVpSN2tRRTN4bkRnZ1FkVzJONjZpaSs3NU9Ua3ZadG52UnRublhYV1BqMnVSNDhlOU9peG55dUZsY21BUjMrTkRVWExSaFdIM2U3OWM4VHZjeEJQQjRTOUljSlZEVmVNc1phQ2ozYlVLa2c3L3NRS2h6aVJtMUF0M1VDRmZWSjNPWkY3eTVVTlB3Y0lobDJ1bnZaenVXM0hIZFNNRy9vZVJPZWRndllXcWQ1WGlISDN0SHlON0MzcjgwWTZ0VXF1ZUo2ZXRYRVZIMjVjVFVaS0d1TzY5dHJ0Y3gwUUdXcnBPdlgybXFaZTJlUHp1ZXRpQXdFQ3YvM0dsdFdyYVhINWxmamJsaCtXcnZONVlxbnNPbVRWZG05S29OOFlydm40QnpZVjcvaGJmYkYyTXdzMmJ1ZjF3Y2ZSSmpVbDhoeUplUjFTRit6cXZMcXovMlI3MlcrL2NUaS9iY1dwbmpxdnhsVUhERGNheTQyL2xyVGVlTlRVejk1eVlJYS91T2xuV2RmMkR0WjI0K0pwMStOYkVsOHhBTGJNMzhTTkRNczJOVk9kdk02Sy9uNnNUaGdOVWY1SHN3aXNYZ1ZBNDE2OVNlcDRVQzIzU0JMWi9OWGJtUFQxV2dvRE9sOGtpb0p3a0xzV2Z3UEFQM3FjUUJQZi90OVlsTHFqMlpDTGFQR25LMmw1NVZVMC9mMzVzV2xHTmhTaVlNNFh0ZHc2MlJmNWtWVllDb0loRG02V3h1UXpqMkhTd045eFRKdG1BR3d0RGZMY1F0WDRxa25GNFJCdjVDd0g0UFFET3NTQ2Jha0p4b0pqdzI0VjFVWHJ1THFlQVM4QTBnaVg3c2g0K3hwQnVOakxoUHNhVm1aM3IrekZTSUg2SnE4a1NJY20rM2VESnE4a01iTUltMzNKZEFpVjRCWVY0bXRXK1ZTay9FOCtvdmlIN3dGSU9hUTc2ZjBIVm5xY0cxa2RJTS9SWGZiNnhIWEFGNFl0eFVFeWtpcjIvMlNmdyt4UmZRaTdsalZiUzVnNmJ4MmZMZG5NVjc5dDRmSFpxN2o5ekIwWmdDMUYzZ1dqZGVybDkyTkNNR0UvMWg5a1U2Q1lneHJ2S0M0NllYa1c2MHNMT2UyQUR2UnQyWjdDY1Bua2dNV3IzSnRXSmpEZkhQQ21hRG11YmxEWEJiczZuNmNjMGozMnM3OWRCc21kT3JQcHFTZkJkUW11WFZQaHVYUStUeXlWWFljaytSekNvVERKUG9mSFRqdVM5R1R2RWowanJSR0QzL0p1dG1WdDJGcm1PUkx6T3FRdXFPcTh1clAzTnF3Z1ArVDluaS9LcUx3V2c4NnJjWlVOOWcxZ3hxR05OczdWRVBTRVpRckF0c1V0QVNMTGJ2aFN2QUE4ckFCOGw4S1JBTnlYd3NpZWtleG5xQkNiK3lrbDFwZjN3dVlqbnF5OXhsVVBDMWRnNkxKc2F5RWRtdXpmWGN6bFd5UFY0NDM1emJqMnhUZzBMeTVjeXhWQWw5REdqWlVHNFBtZmZFeHgxcmNBTkRyc2NKb09QcS9TQW13QW9VMGJ2ZWMwNWpkalNaajNLUHZKMml2QWRGbXh1WmlNcGxYZmdQTTVoczR0RzNQSG1RZVR1WElyaFlFd2M1YVhYNjV2WlY1a0VCTG9NMUpOREY2ZlhseTRwZHlGNGd0cnZWVTF2dGljVFkvWkZYLzEyU1VGOUpqOUltdjdENDl0VzF3WS9mdXBUOWNGdXp1ZmwrV2twZUdrcHVJV0ZFQ1pBcTFST3A4bmhsMWRoMlNrcGJCaVd4SE5rdjJ4NEJzb2QxeHhhRWQ5cWtTOURxa0xxanF2N2l3Ni9MeXBQNW1CclNvZkthanpxc2M2ZE1aeTViNDgxbGc3Q1orWjh1T3lMK1pGaTdEOUZOL21KWnc2SG9CYnJ5eDVOSmlFY3NYRlpCZmNTTEU2cHhFamorN3MvVnkwR2plOEFEQ3J4dzYrY1h3dHRhemFIRFYxOWphdy8vZkYyczJWVmlEZEc3UFhlZ1U1akxWUC9uaGx2NFJaZHVMQUIrN2JodUgvQXN1WGtkTHRrSEw3Q2o3OW1PSXNiNG0xeHNjY1MvckFzNm9NdmdFQ3k1WjZ6eGtxVEtqM0tQdm50SDltYnNQd2YxK3YyTXBKTzFWQ0Q0WXRTYjd5bjRtUWEyUHJTenM3ZlZ6K3U4Szc4UEM3NkROU1RUcDhQR1ViOEgrZmJGcFQ3Z0p3WDBibGZiekp5NHlHL1FIOXZlcUFLcy9uMWxZNGQ0ZTNiWTBWMWZTMXFMaU1rczduaVdGWDF5SEh0bW5PaW0xRmJDb09zQ2EvbUk3cFhoTHBsOGo2M3dDZDBuY2tsaEwxT3FRdXFPcThXdGFTd3ExOHUyMERBSVBiZGlIRnFUekRyZk9xNThnWFB6L2RzTWNCK0dKcnpRd2Y1dlVGVjV6NlEwTmNocXhPendHMzRKMlZ3c1U3TnNhS2l4Vlg4Z2lKaVZXTEwxdEJQcHJOaXR6WXFHZGNnak1BTzNObGJvV2hXNy9tRmNUK2l3cTZib1Z0NEEzN21yVnlBNEFORTNxaitsdSs1MXpqbXdIWWtrVUxjWXNLWTlzTFB2MkVvbSs5NER1bGF6Y2EvKzRZUWhzM0VOcVFHL3V2M1BNVUZWTHl5eUlBNjFwL1FyMUgyVC9oeUdmazB5V2IyVkpjZnRqeUs5K3Q1OEdQZjJQdThpMzhtbHZJVjc5dDRiWjNsbEFTOUxJdXZUbzJqUjI3cFRqSVowdnlBR3hJbjVGcVl5UG5yYmR6Zm1OVFpLZ2p3TnIrd3l2OUwrckFSazNLL1h0VG9JUjNjbjREc05aTnJQT1dWSzZxODNuaE4xK1RQL045U3BjdEpaU3pucEpmRnJGMStpdGVZQTQwT3ZLbzhzK2o4M25DMk5WMXlFV0h0TWZnVFI4WisrWFBmTE4rQzErdHkrT08vLzRTTythOHJsNkYrMFMrRHFrTHFqcXZsdlZ5SlBzTjVkZitMa3ZuMWIzeWt6V01kMXg3NUU5L092MnduNjg4L1k0RlY1N1dJTmNBaHpxZUFUZXdDampGbG03Q3BIdnpvVXh5UzJ6aEttenBKa3hhNXhwcFIxRlJFWDM3OXExMDM1bG5ua2xxYWlvZmZQREJMcC9qNjYrL3JvNm1WY21XUnU2Y0pyZXN1TTJhbFRYYW1CcXk4SXFCcTQ5NjhmTm5Db1BoYXgvNzdqZnVPZW5RMkpySGw3ei9iWVhqTnhZSFl0dC8vTlBwZ1BmRitOaDN2MUVZREdQZzZZVlhERXlvaWlqdGI3dHRkZTZEOXoxakE0RnJDMlovVHROekJnTlE5TzI4MkRHbHk1ZFJ1bnhaaGNlMkdYZDc3T2VDMlo5akF3RXdQTjErM0cwSjlSNWwvOHdkM1h2MTZmL01mS1lvRUw3MjZibHJHRGZ3NEZnL0NMdVdXYjlzWXRZdm15bzhybFdUWkViMjlUSUZGbmg2N2hxS0FtRXNQRDEzZEc5OVJxckp1b0hYcnU3d3laUm5Dc0xCYSs5Zk5wOUhEKzliWWEzMjNiSEEvY3ZtVXhBT2d1WHBkUU92MWQrckRxanFmRTQ0VFBHUEN5aitjVUdGeDZSMDdVYnFjWDNLYmRQNVBISHM2anJraUFQU3VmcW9Ua3o2YVJXLzVoWHc1MDkrS1BmWUlkMHlPTE5UbTRTL0Rxa0xkbmRlRGJoaFp1UjQxMGtITlU2blQvTzJGWjVENTlVOVlNaXkxc3p3MmRDTUJWY09XQkxiUHF6Mm1wUW82blFBanJWTE1BWktjblpzYXhSWi83SmtRNjAwNmV5enp3Wmd3NFlOc1RXOU16SXk2TjdkdTBHd2FkTW1jbkp5YU55NGNXd2Q4QnBuM1IyL24wWmxUaXJSMzZOamwxUjhVUDJRN09QT1lNZ01lWHQ1VHV0T1RSc3o0c2hPZTN3eGE0Rm5mMXJGMjh0ek1KaU5TWDU3VjNXMmRWK0YvY0U3ZmFIa0lTVS8vZGphMTZJbGFTZWV0RmVQTC96NkswcCsraEV3RzhPK1FFSytSOWxQSWQrZEpza2RNdXVYVGEwUGJONkl5NDd6TWk4bmRtbk8wbzFGL0pKVHdOYmlFRWsrUS90bUtaellwVG1YSHB0QjAwWitMUERTL0hYTSttVVRCclBSQkIxOVJxcVo5UVh2ZEZ6L2tPbnJsN2J1a3RxVUd6c2Z2VmZuclNkWExtRDYrcVVZdzBiWEY5TGZxdzZwN0h5ZWROQkJKSy90VEdoRExtNUpDU1lwQ1gvcjFqUTZzaWVOai81ZHVlSHBPcDhubmwxZGg5ejB1NFBwMml5TmFZdXpXYktsQU5kYURtbmVoS0U5T25CKzEzWjE1anFrTHRqVmVmV0RqYXZZRXZTbXNnNXAxN1hDK1ZibjFWMzYyc0lNQitlTkgvOTAyb3JhYmt5aXF0T0x0NGJtWFRYVVdQT0thZGtiMDIwa0FIYmpYT3lLNXpDdFRzWWNQSHczenhBZlpUUGdOOTEwRXdBclZxemd2ZmZlNDh3enorU0JCeDZJSGZ2SUk0OHdiZG8wempqakRCNSsrT0VhYVY4RnBadHdGNHlENUpZNHY5dlJCcnZzWDlpOGI3R0dvZjQrVTZiWFR1T3EzOUV2ZkhHTU5mWUxpMDAvcTFNYi90cW4yMjdYMDl4Y0V1REJlY3Y0Y05VR0RDYmZXSFBhZ2l0UCs3NkdtcnpYTmp6d3dESFdzVjlnYlhyS29ZZVJQdkRNM2E0bDZ4WVdrdi9KUjVUKytnc1lrMjljYzFxYnYvNDFZZCtqN0o5VG41aC9qR1BkTHl5azl6dWtKYU5PNzFUbDJ1QlJXNHFDUFBIRktqNWZtb2VCZk5jNHAzMDU2amg5Um1wQSs0K2ZQY1p4ekJmV2t2Nzd0bDM0Ui9jVGFiV2JKWEUyQm9yNTI1SnZlRGQzQmNhUTc3cjJ0SFVEcjliZnE0N1IrYnorYVFqWElYV0J6cXZ4MCt2bHoxdUZnbTdLZ2l2N1o5ZDJXK3FDT2gyQTIva2pqbkZkK3gycEIrRWMrWGR2WThFeTNFVVBRSk91T0lmZnZ1c25pSlBkRFVHLzk5NTc2ZE9uVDZYN0FlYk5tNGZQVjNQTEY5aHRQMk1YUDRacGRqaW14OWpZZHZmbjhWQzBCc2U0eDVnK3ovOVE5VFBVZlVkTy9ieTNBNjlaNkp6c2N6aTNTMXRPYnQrU0l3NUlwMlVqTHdqSkt3bXljSE0rWDYzTDQvMFZ1UVRDTHNBS0M1ZjhmRVcvaW1QV0U4ekdDZmYyZHEzekd0ak94dWNqNVlnalNlbHlNUDZNak5qRm0xdFVTR2o5ZWtwWC9FYnB3cCt4NFREQUNzZllTMXFQdXpQaDM2UHNuOU9mek95TjYvV0RKSjloWUk5VzlPblVqQjV0MDJMQitKYmlJSXR6QzVtM2Foc2ZMOTVFTUd3QlZoaUhTMmJmZEx3K0l6V280MGVUZStNenI3bldkazUyZkF4cDE1WFREK2hBei9SV3RFcjJpak50Q2hUelkvNG1abS9PNW8yYzVRVGNNQVpXR0pkTDFwdzVRbit2T2tybjgvcW5JVnlIMUFVNnIwcHRxTnNCK09mWE4zRlRTN2JqSkJtbjEvOEQ0NGR3TVc3V1RlRDRjWTU5RXB4ZFozVGlvV3dBSGgxMlBtZk9ITWFNR1ZNaEFPL1VxVlBzY2F0V3JRSnFJUURQZmdlYi9UWW1ZeENtNDhXUmpTSGNyQnZCRFZxblVURGRIUDFpNGE2ZnBlN3JOZjNqWnNHU3BIc3M5aHBnZDJ2V0ZSdk1wS1JHd2I5bFhUSndXMDIwTHg3eUhueXdXY0M2OXhpelorL1JXak1wMlRoL2EzbmJiWFhtUGNyK0dmRDB0ODJDeGFGN01HYVBQaU5ZT3ltcHNmOXZuMXpiVzUrUlduRHd4MDgzS3pIK2V3enNXWitHU1kxczZHKy9EYnhXZjY4NlR1ZnorcWNoWElmVUJUcXZTazJyMHdFNFFIamU4Q3dzeHpxSDNRYnAzaklkN3NKN29YQUZ6bUczUW5xUGFtL0QzbVRBczdLeW1EQmhBbWxwYVR6MzNITkF6UWZnN2k4UFFmNWlUSTh4bUdhUmFxbjVTM0IvbVFDUTVUdCtTdThhYTB3Q09HYktsNjFEU2VHaHVHWWd4dllFMDhiYll6ZGd6WTg0OW1OLzBQZnE5OE5QM1ZpN0xkMTM2KysvdjdYUDV3NjFyaG1Jb1NjUWVZOXN3UEtqY2V6SDRiRHphc2J0dDlmWjl5ajdwKzhUMzdYMnVjR2gxakVEc2JiOFo4U1lINDFyUHc0N1NhL09HWFdzUGlNSm9OMEhVMW83S2U1UVUwV2Z0bzc5MkMxMVhzMDVaN2orWHZXTXp1ZjFUME80RHFrTGRGNlZtbEwzQS9ETTRROEJmekVIL2crbXZWY2gxSzU1SGJ0K0pxYkQrWmdPNTFWN0cwcEtTdmpqSC85WTZiNitmZnN5YXRTb2NnRjRyMTY5YU5teUpYbDVlVUFOQitCdTBNdDA0M29qQkNMTHR0bDE3MkxYdmdXWWgzekhUeDVYTTQxSlRFZE4vZHdGd2o5ZDBhLzZoMCtJSktqVEhzOTBnZkFYbzQ5WFB4QkpZTGtQM3VjQzRiYTMzYUcrS2hKSEhUNlpIQVNjN0FFamFpNUxKZzFDblY0SEhNQTE1ak1BdHYrNlkyUFRRd0d3MjMrcDdDRnhWMVh3RGQ1UTlKS1NIV3NNbHBaNlZSV1RrM2RkYktPNjJJSmxZRU9RMW1YSG11a1ErLzI1dUovVlNzTVNpclhVZzV0VEl2dEovVUNrYmxCZkZha2VZY0JoL1BnNkh5OUpZcW5ieTVBQi9wVEFITGNrS1dRTGx2bU5Hd0FuR1pQZUhldHJCUGxMSVpBSFpkYTZyZzdSdWR4VmNWMDM5bk4ydGxjY3NFV0xGdVRrNUZUMWtPcXpPUk1BMDd6bmptMXVBRnV3SENEb2J4U2FXL09OU2pUR2d0WEZqRFIwdXFnWHFSdlVWMFdxUndoSTZkYW5aZEl5S0szdHhrajlVZWZ2Nkppalh5dzB4bjZPRzhSdWlSVHVkcEl4TGZzQUZydnBtMnB2UTFaV0ZsT21UT0dGRjE3Z24vLzhKd0JISG5ra1dWbFpaR1Zsa1pxYUdqdjIwMDgvQmFCWnMyYlYzcTRLM0FBMmJ6NWdNSzEyckExdHQzd1BiaEJqN095R1VIeHREOWh5QzZtS05FeTZxQmVwRzlSWFJhcEhFQ0RmMTd6T0p5d2xzZFQ1QUJ6QXhid0F3S2IveHJhWjFpY0RZRGQ5aGZmZFZIM0M0VEREaHc5bjlPalJzVzFMbGl4aHlKQWgzSHJyclRpT3c1Z3hZK2pYcngvUFAvODhBTjk4NDkwWXVQVFNTM0djbXZrejJDM2ZRN2dFMCt5dzhxTUNJcjgzMXpyUDEwaERFcDkzTVdPVkJaY0dUZjFBcEc2d2dMSHFxeUx4RmdKb25CeFdmUVdKcTNvUmdQc2MvNXZBZHJ2dFp3aEdWZ1JvMGhVYXRZV1NIR3paK2VIVklEOC9Id0JqRE5aNndYNGdFR0RWcWxXc1c3ZU8vUHg4Q2dvS21EdDNMaVVsSlhUcTFJbVVsQlFBWnM2Y1NXWm1aclcyejJPeEd6NzNmbXgxeW83TmdhM1liUXNCdHZ2QzI5K3NnWWJVQmQ2Y2didnYxc1dNTkdTUmZxRE1ta2lDMDNlV1NQVUlBZ1FJS0FNdWNWVXZBbkRUKzVraUxLOTZRODYvam03RlpBd0N2SFd2cXpNTHZuTGxTZ0MyYk5uQ0k0ODhBdXdZZ243NTVaZHoxbGxuOGV5enp4SU1CdW5hdFN0UFAvMDAvL3JYdjBoUFQyZmJ0bTJNSFR1V2RldldWVnY3QU84bVJQNVNTR21GYWRscngvYk5YK09OdU9ZVmM5SnJ4ZFhhaUxyREFseDgrT0c2bUpHR0xOSVBYbE0vRUVsczNnV092ck5FNGkwRWtGU0tNdUFTVi9VaUFBZHdISGNTZ00zOUdOd2dBS2JWeVpEU0N2S1hWR3NXL091dnY0NjB3WWtWV2R1eVpRdVptWm4wNmRPSHZuMzdrcEtTd2hWWFhNSFVxVk5wM2JvMVBYdjJaT0xFaVhUbzBJRW5uM3lTZHUzYVZWdjd3RVp1UW9CcC8zc3drUnQ1YmdDYjg3SFhkdHhucTdFQmRZMEYyTmk2dFM1bXBDSHorc0VpOVFPUkJPY0Y0SXNXcWErS3hKR0pCT0JCazZRTXVNUlZ2ZmxBbVQ3UHozZS9HVDdUQnJhZWJUZCtnV2s3QUl3UDAvNzMyQlhQWWRlK2dUbjhkdUpkcDZTMHRKVFhYMzhkOEpZalMwOVBaL0xreVdSblozUDk5ZGZ2YUo4eHZQVFNTN3o0NG91eFllcFIxMXh6RGErKytpcmR1bldMYTl1aTdMYWZJWDhKcExUQnREcHh4L1lOWDBKd0d3YnpnZW56L1B4cWVmRTZ5Vml3NUM5SjE4V01OR1FXSUQ5RC9VQWt3WGtYRlJrWjZxc2ljV1FqUTlEOVBtWEFKYjdxVFFZY3dEanUzd0hzdWcvQURYamJXcDBFalR0QXdXL1lEYlBqL3BvcEtTbU1IRGtTeDNFNDVaUlR1UHJxcTNuenpUZTUrdXFyNmRtekoyM2J0aVU5UFozazVHUjhQaC9HR0J6SHdaUXBzdDJ6Wjg5cUM3NEpsMkpYdmdpQTZUZ0VqTS9iN2dhdzZ6L3d0bVAvWGowdlhsZDVkMGhLV3Z5bWl4bHB5THgrc0w2eCtvRklZck1BaTlhdlYxOFZpYU5vQmp4TXFONGtMQ1V4MUtzUGxPbnovSHczODZwM2JYRGI3MjN1cDVpTXM4RTRPQWRmaGJ2d1B1eWExekROajQ3N3V1QVhYWFFSR1JrWjlPN2RHNEIyN2RveGN1UklSbzRjR2RmWDJSZDI3UnRRdWhuVC9HaE15OTQ3dHVkKzZtVy9EZStZUGxPK3JjVW1KaUlMVUZqWXVsN2RvQkxaU3hhZ2RhY042Z2NpaWMwQ3BOYXpwSXBJYll0bXdNUDQ2MVc4SkxXdjNwMnNqZlhkQ1lSdDl0dVcwZzNleHJRdW1IWm5ldG5nMzZhQWRlUCt1aWVmZkhLNXJIWWlzTnQvOVFKdFgyTk01ejhSRzM1ZnVnR2IvYllGUXNaMTdxckZKaVlxQzVDUmxwSllmMUNSbW1VQlNyZW9INGdrT0F2Z2I5cFVmVlVramd3bUJPQnpySWFnUzF6VnZ3RDhoR2QvQkNiZ0JvMWRNWlhvMUNoejRBWFFPQU83L1JmczJ0ZHJ0WTAxb25RVGR0bS9BSXZwOUVkSWJoSFpZYkVyWGdBM2FNQk1pUHkrcEJ4akFRSmJOdXRpUmhveXJ4K2tKYXNmaUNRMkMrRGJ2bDE5VlNTT3JMVWhBQmRYR1hDSnEzb1hnQU00UmU0L3NQeHF0LytDM1RnbnNqRVo1NUNid0plS1hmOWhaUG10ZWlwY2lydjBTUWdWWU5yMjkrYkJSOWlOYzd5SzhKWmZuYUx3dmJYWXlnVG1xZkRqYlFBQUlBQkpSRUZVelFFUE5sYmdJUTJhQlRoZ2U1TDZnVWhpc3dCT1dwcjZxa2c4R1c4SXVoTldFVGFKcjNvWmdKdCt6NWM0amgwQldMdnFaVXZSYW05SG83YVlidGNCQnZ2Yjg5aHRQOVZtTTZ1SEc4QXVtd2hGYXpGTkQ4TWNOSFRIdnFMVjJGVXZXOEE2amgxaCtqMWZVbXZ0VEd3V0lOeElBYmcwYUY0R1BEVlAvVUFrc1hrQmVHR2grcXBJWEhsRDBDMk9NdUFTVi9VeUFBY3dmWjc3TDNBbmJ0QzRTLzhmaFBLOTdjMk93SFQrRTlnUWRzbi93MjZ0UnlPdzNRQjJ5WlBZYlFzaDlVRHZaa08wNm5rb0gzZkprOTdRYzJ2dWlQeCtwRkxHQlFqbEsvTW5EWm9MRUN4UVB4QkpjQzZBYWF3VkMwVGlMQWhnakRMZ0VsLzFOZ0FIY1BwTWVRRERLNVJ1eGwzNkw3QmhBRXliMHpCZHJ2U0M4S1VUc1huMW9BaDR1QWk3NUFuczlrV1FlaERPb1g4QmZ4TnZudzNqTG4wS0Fua0EwNXpqSno5WW0wMU5mTjRROUNicHhmVzZmNGpzaGdWbzNMeVIrb0ZJWXZQbWdGdXJ2aW9TVnphU0FkY2NjSW12ZW4yeU5nYnJPUDRSUUJiNWk3SEwvaDN0UzVqV3AySzZYQVUyakYzMkwremFONGtXYkt0eml0ZmhMdndIZHZzdmtOWUo1OUQvTFJOOGg3ejNuYjhFSU1zSjU0OHdwcTYrMFpwaG8wUFFDLzNLSmtoRFpnRkNSVDcxQTVIRVpnRk1Tb242cWtoY2VVUFFIY2V2RExqRVZiME93QUZNNzJlS25DRG5BVXZzbHU5MkNzSlB3ZlFZNHhWbVcvY2Vkc21Uc2FIcWRZWE5tNCs3NkY0bzJZQnAyUnZuMEhIZ1Q0dnM5SUp2dStVN2dDVk9rUFBNU2E4VjEyWjc2d0lURGNDVEZZQkxnK1lGNENrRjZnY2lpYzBMd0V1MFpLQklYRVdLc0trS3VzUmJ2US9BQWN3cFU5WTVQdi9wV0g2MVc3N0hMbjBLM0lDM3I5bVJPRWZjQlkzYlk3Y3V3UDN4emtpRjlBUlBFZ2UyZXNQbmwvMGJ3Z0ZNeHd1OU9kKytGRysvRzhBdWZRcTc1WHVBWHh5Zi8zUnp5cFIxdGRua3VzTmJoc3d0VmtFYmFjQnM1RVpVaVRMZ0lvbk4rODdLVHlsVlh4V0pLeTlqcHlyb0VtOE5JZ0FITUwyZldlL2duQTRzc2xzWDRDNTZBRW8zZVRzYnRjRTUvRTVNMnpNZ1ZJQmQvaXgyOFQraGFHM3ROYmdxTm9UTi9RVDNwenU5ekhaS2E4eWgvNHZKT0FlSWZQZVdic0pkOUFCMjZ3TEFMblNzMDgvMGZtWjliVGE3YnZIbWdJZVRsQUdYQml3eVZTVTFXUUc0U0dLemtReTRWdTRRaVNkckl4bHdZNVFCbDdocVVCOG9jOEt6dVRiemlsT3Q5YjlpaTFZUGNCZmVZMDIza2NZMFBReDhLWmhPbDJGYUhvZTc0bm5zdHAreDJ4WmlEdWlENlhBK05HcGJ1NDIzWWV5bXI3RFo3MGFLcVJsTXV6TXhCMTRBVHNxT3c3Yi9nbDMyTDB1bzBCaGpQelkyL0FkenduT2JhNi9oZFpJRlNFdFM0Q0VObWpMZ0luV0N0V0J3a2dQcXF5SnhaREFoc0RqWUJoVXZTZlZyY0I4b2MvelV6ZmJ6OFdmYjFOWDNFeXI4aS8zMVVjZ1loT2x3SGpqSmtONGQ1OGk3c1JzK3g2NTdIN3M1RTd0NUhxYjVVZERtZEV5em84RFU0TUNCUUI1MjR4enN4amtRMk9LOWgrWTlNUWYrRDZRZXRPTTRONEROZmdlN2ZoWmdEZkN3S2V4MHUrazNQbFJ6amEwM3ZDSG9DanlrWVl2VVFuRFVEMFFTbWpjRTNRU1VBUmVKSjRNTldjQnFHVEtKc3dZWGdBTkVndEpiUS9PdXlqTFdUTExyWjZiYkxkL2hkTGtLMGc4Qko4bkxMcmMrRlp2N0NUYm5ZMis5OEswL1lwTmJZRnIyaHVhL3c2UWZzbU9kN1hnS2JQR0dqMi81M2x2VE96SWYzVFE5M010NE4rbGEvdmo4SmJncm5vZVNYTURrVzJPdjhmZDU3dFg0TjZ5QnNNWmlMTUZHZ1FZelJVT2tJbVBCa3V5cUg0Z2tPQXZnYUJreWtiaXlsaUFHREJxQ0x2SFZvRDlRL2o3UHZXci9lOFZjNi9QOXk1YmsvdDc5WlFLbTFZbGVOanlsTmZnYVlkb1B4clE3Qzd2bFcyenU1MUN3SEp2ek1lUjhqUFdsWXByMmdMU0RvVWtYVEdvbjhLZnVYU09zQzZXNTJJSVZVTGdDbTc4TWlsYnYyTzlyakdsOU1xYk42ZEFvby94alN6ZDZXZTlOL3dYQUdONHhvZUQxNXFTcDJmdjNtMm5nakRlZnpwWXFBeTROV2JRV2dqTGdJZ25PeTRBbkphbXZpc1NSd1lRc0Z1c3FBeTd4MWFBRGNBQnowdFJzYXpuZnpSd3gxQmlldEp2KzI4cHUvZ2JUdWkrbS9XQklidWxseEE4NEVYUEFpVkM4SHJ2MWU2KzZlTUVLNy8rOVN1UGVONkF2RlZKYVlWSU84SllEYzVLOU9kckc1MVZlZDBzaFhJb05ib0hTemQ1OGJ1dVdiNVMvQ2FiNTBkRGlHRXl6STd6bktDdVE1eTJidG5GTzVMRm1rN1hjNVBTWi9LclcrSTRMYndpNlh3RzROR2hlQUI1UUFDNlM0THdBUEJoVVh4V0pJK3U0UWF6QmFBNjR4SmsrVUlBWHRFNSt4YzRkL3I2YnpCaXMvWXZkOEVXNjNUZ0gwK0pZYis1MzAwTUJBNDB6TUkwenZLcmp3ZTNZZ21WUThCdTI4RGNvWEFQaElpaGFqUzJieGQ3bGl6dlFxQzBtN1dCb2NqQ21TUmRJN1ZUSlBIT0wzZjRyYkpqdFZULzNBdTk4akhuSUNkakh6U2xUNnRZQzVnbk51R0JwNUMvUnhZdzBaQzZBcTM0Z2t1aTh1L2grcmR3aEVrL0dHczBCbDJxaEFMeU1TQkQ3RC92ZkVSTmRIN2RpM1pFMjc5dW01SDJMYmRRVzArb2tUUFBmUVdvSHdFQlNVeTlBYjNFc3NXKzljQkdVYnNLV2JvSlEwWTZzdHcxNW1YQW54VnVyTzZrNUpxV1ZsMkd2c3FpYmhhSnM3TllmdkdIbUpiblJIZHVCZnpsaEhqSW5UYzZyM3Q5S3cyT3cxZ0p1UUJsd2FkQXNRRXBRR1hDUmhHYXhHR1hBUmVMTlJxcWdXODBCbHpqVEI2b1NrYUQyTnZ2NTlmZUcwMHIrWUt5NW5wTGMzOW0xYjJMWHZna3BCM2hEeE5ON1lKb2NETWt0aUszQjdVdUYxSU13WlN1VTd6SHJGV0FyK0EzeUYyTzMvQkJaY2l6V3NoK3NzVS81VW9Jdm02TmZMTnovZHlxVnNaSEF3L29VZUVpREZwbUtvWDRna3RDTTVvQ0xWQWVERzdRWWpETGdFbWNLd0hmQjlIdXFBSmhrTGMveXpWVjlYTWRjQ0p4SDZlWWVOdmN6eVAzTSs5WkxhdVlOSFcvVUZwSmJlWFBBazF1Q3J6SDRrcjA1M0NZSmJORExpSWNERUM3R0J2S2dkQk1FTmtGSnBCQmJjTnZPelZnTXZPTzRkZ1luVEptbk9kNDF3cHY3Nm9aVVVWWWFNZ3NRc243MUE1SEVaZ0ZLVlFWZEpLNjhERGhZelFHWE9OTUhhZzk0UWU5em1VQW1jS3VkUDd5SGF4bHM0RVJyT1lIZ3RnNTJ5dy9sSHJNZlVYSzJNWHhqTGY5MUhONDN4MDFadkYrTmwzM2dMYi9rS2dNdURac0ZTUGFWcWgrSUpEYnZrc01mVWw4VmlTTmpDVm9EeHJYS2dFdGNLUURmQjVHZ09CWVkyMit1UGpCc2JHOWpiRmVnaTdHbWl6VzJJNVowSUMzeVh5T2dCQ2dFQ2pIa0cydldXR05YQUN1c05jdDkxbnhyVG5oMmJTMjhKU25IVzM0cFJkV2ZwV0h6aHFCckRyaElvb3RVUVZmZEVwRjRjaDBiTXRaZ2phTjRTZUpLSDZnNGlBVE5DcHpyRHkvd1VBWmNHaktEeFdvT3VFZ2Q0QVhneW9DTHhKV0pERUhYTW1RU2I1b3ZKTElUYTZORjJGUlJWaHF3U0Q5d1F3ckFSUktjRjRDSHRBeVpTRHhaU3hEQW9pSnNFbDhLd0VWMllvenhBdkNnMGNXTU5HU1JPZURxQnlJSnpwc0Q3bE1HWENTZUREYVNBZGVJWVlrdkJlQWlGVmd0UXlZU25Zb1JDcWdmaUNRMkx3TWVWZ1pjSko1aUdYQXRReVp4cGdCY3BDSVh3TytHMVQra0lYTUJRc2srOVFPUkJHWWlmZFZvR1RLUnVJck5BWGVWQVpmNDBzbGFwSUxJRUhSSEdYQnAwQ3hBa3VhQWl5UTBHeHVDSGxaZkZZbWo2QkIwakpZaGsvaFNBQzVTUVdRSWVraHpYNlVCTTlGaWhPb0hJb25OUklhZ2F4a3lrWGl5ampjRUhZd3k0QkpYQ3NCRkt0SWNjSkZZRlhTdEJpQ1MwSXgzMHppZ0RMaElYRVdIb0tNcTZCSm5Dc0JGS29vTVFWZmdJUTJaVVFaY3BDNnd5b0NMVkFkclRSQzBEcmpFbndKd2tRcThpeG0vNXI1S2cyYlZEMFRxQXV2MVZSd3RReVlTVHdZM0JHQ3RNdUFTWHdyQVJTcUl6QUYzbFBtVEJrMFpjSkc2SURJRVhSbHdrZmh5Y1NMcmdHc091TVNYQW5DUm5aaEk4U25YYWhreWFkQXNRRmo5UUNUQlJZYWdKK3VhVGlTZUhEZTJEcmdDY0lrcm5heEZkbUl0V29aTUpCS0ErelVTUkNUQlJZYWdLd011RWxkdVpBaTZRY3VRU1h3cEFCZXB3TXNtb0dYSXBDRXprU0pzWWZVRGtjUVd5WUE3cW9JdUVrK09MNUlCMXhCMGlUTUY0Q0lWV0JmQXJ3eTROR1N1MXc5Y3pRRVhTV2dXWEFEQytzNFNpYWZvSEhDclpjZ2t6aFNBaTFRVUdZS3VpckxTZ0VWcUlkaXcrb0ZJSW5NaTMxbkc1NnF2aXNTUlk4UFJJZWpLZ0V0Y0tRQVgyWWxGUTI5RllzdVFhUTY0U0VLemtRQmNHWENSK0FyYjZCQjBSeGx3aVNzRjRDSTdNWkhBdy9VNzZoL1NZRVZ2UkxsVy9VQWt3Vm1Ba0s3cFJPTEtaLzNLZ0V1MTBNbGFaR2VSS3VqK3NBcmFTTU5sSWhmMXJqTGdJb25PeTRDckNKdElYSVdTdkF3NG1nTXVjYVlBWEdSbjBibXZSb0dITkdDUmZ1QjNOUWRjSktGRitxclJFSFNSdVBJUkNuay9xUXE2eEpjQ2NKRUtJc3VRS2ZNbkRabU5GaU5VUHhCSmFKRytpb3F3aWNSVkV2NUlBSzUxd0NXK0ZJQ0w3TVFZcXlKczB1QlpxMzRnVWljb0F5NVNMWUpoeHh1Q2JsQUdYT0pLQWJqSVR0eFk1ay96NmFUaE1zWW9BeTVTRjBRejRJNHk0Q0x4bEdKTHZBeTQxUkIwaVM4RjRDSTdpUmFmVXVaUEdqZ0w0Rk1BTHBMWW9nRzRxd3k0U0R5VmxFU0xzR2tJdXNTWEFuQ1JuVVV5Zno2ZmxsK1NCaTJ5REptcmZpQ1N5S0pEMFAyNnBoT0pweGJGTFNKendEVUVYZUpMSjJ1Um5WbnJBbGd0UXlZTm1URmVQM0NWQVJkSlpBYXZyK0pxQ0xwSVBDMWN0Q2dhZ0NzRExuR2xBRnhrSnlhMnBxb0NEMm5BSWtYWWZBN3FCeUlKemV1cnh0RVFkSkc0R2ovZUJjS0FnN1hxWHhJMytqQkp3MmF0T2VyRkx4NjBoaVpZMXpqZStQUGZBeDBzdkljbHh6RVlhNjFqSFdmYXozODYvZVBhYnJKSTNGbHJUbnRpM29OZ20wVG1ZQmpIOG50cjZBQzhCK1FZTUJiallOMXBYNHc1UWYxQXBCWllhODJHQ2ZjOWlEVk5NTjcvak9YM0Zqb1lhOS9ETVRsWWExeHdqREhUMm82N1EzMVZaQSsxL1hCcUc3OHZPTnBZazJ5eGZtTklzcGpyd1BxczVUOE9PTmFRWk1CdmpPOS8xL1FmdHJ5MjJ5eDFrK1kwU01ObWpMVlRQKzlxTEJmR0p0SkZkOEhnV0RyY0dCeHIvNitXV2lsU3ZZeXg5dkY1WFExY0NONmQyVEwzK2dkRGRGaUl4UmlmK29GSUxUSEcyTndINyt1Szhmb3FsdGozbGpWbWNPUUx5K3ZESWRSWFJmWkM3clpHbXp1MERBNnp4cmFISGQ5N0FNWndXYXl2WWJhc2RWYXVxcFZHU3IyZ0llalM0RG53K2g0Y3R2SEhQNTIrc05vYkkxSkxITnc5NmdlelIvVldQeENwUlhZUHY3UGEzbjY3K3FySTNyamtrakNXNmJzLzBIMmZmdU5EdXo5T3BISUt3S1hCS3cwbXZRK1U3dWF3eWRIcTZDTDFVYkFrdE50K1lMSHFCeUsxekdmOGU5UlhqZnFxeUY0empwMjIrNk9jdDZ1L0pWS2ZLUUNYQm0veGlGUHlnWmtWOSt5NGRuRWQ4MGJOdFVpazVuMDE3cFI4VEdYOVlBZGpIZlVEa1ZyV2V0eTRLcjZ6ZHJEV3A3NHFzZy9XbmpGaXZvRVZ1emdrVU5ySWZsaGpEWko2U1FHNENJQ3BiRWhmYkJMczJvV1huZlp0VFRaSHBEWll6SzZHdHE3OVl2Ung2Z2NpaWNEWVhmYlZkcmZkcHI0cXNpK01zUmJ6U2xXN0xYeTI2WlFSK1RYWkpLbC9GSUNMQU1XbStGMHdnY3IyR2N3YkduWXJEVUVwN3J0QXBmMEFhOVVQUkJLRXZ6Z1U2YXNWdTZTMTVnME5QeGZaZDRad2xRRzRzZWFkbW15TDFFOEt3RVdBWlplZnM5MVMrWkFpMTlnM2E3bzlJclVoYzlRSjI0RksrNEd4NmdjaWllS0E4ZU8zRy9pd3N0VmtMV0gxVlpIOXNMYi8xVDhaV0ZUWlB1UDRGSURMZmxNQUxoSmpYdHQ1aTRWTnJRNWtibTIwUnFSMjJBcjlBTmpFdGhMMUE1RUVZazNGN3l4Z1U3dlNzUHFxeVA0d3hscW9rQVczOE8zYS9sZG0xMGFUcEg1UkFDNFM0US9iZDRGZzJXME92RDI3WHo4dE5TRU5obkZUS3ZRREEyL1BIcTkrSUpKSWtwTURsZlJWKzdZWnIrV1JSUFpmK05XZHR4aFE5bHZpUWdHNFNNUVBWL1hiQ3VianN0c3NWcFZrcFVHWmZmTXhXNEZ5L2NCVlB4QkpPQzF1SHIvVkdsdXVyK0pxcFFLUmVNZ2U4T2Nsd0hkbHR4bGNMVDhtY2FFQVhLU2NIY052amFHNGVHdkpwN1haR3BIYVlNb1BiUzFPTXdlb0g0Z2tJTWN0MzFlM05XbWl2aW9TSjlic1dCUGNRTTdhL2xmL1ZKdnRrZnBEQWJoSUdXNmdORGE4eUZxV0xCdDFUbWx0dGtla05wU0dRanVHMlJtV3pCeDFpUHFCU0FJcVRRbkcrcXJCTERsazFDajFWWkY0Y2NQVG96OWF5TkpLSUJJdkNzQkZ5bGg0OWFBOFlJMzNML3RDclRaR3BKWjhmY3RKZVZpN0JzQjFVVDhRU1ZBZGJ4bWZaMDJrcjFwOVo0bkUwN3FCMTY0MjFtd0hzTWI4cDdiYkkvV0hBbkNSblZpNEd5aDFHNWxKdGQwV2tkcGlNWGNEcGI2a0l2VURrWVRtM0EyVU9xVkI5VldST0hNZDl3NWdXMGF6NE91MTNSYXBQeFNBaSt3a1pNTnZHY3o3Q3kvcFYxRGJiUkdwTFVsKzNzTGE5MmZmb0g0Z2tzaENZZDRDM204emZyejZxa2ljSlR1KzE2MHg3MmYxdmphNCs2TkY5b3lwN1FaSTVZNmNPanZUWVB2VWRqdEVhdGkzQjNUa3hKcFkrdTIweDcvSkJLTStKdnZOd0F1elJ4OC9yTGJia1VoeUg3d3ZFMUQva3Zwb3E4SCt2czF0ZDliNTlkWTdmREpaL1ZUaXhMeVFQV0Q0c05wdVJWMmhESGlDVXZBdERWVHYvUFUwcjVtWFV2QXQ4V0hoeXRwdVF3SlMvNUw2cWpuR3ViRzJHeEVuNnFjU0oxYmZnM3ZCWDlzTmtGMzc4VStuMTNZVFJHckVTYS9NcFNBWUlseEt0V2UveTVvOVN0Y2ZzbTl5dHBkeTZmTUxBRmJWZGxzU1ZadHh0OWQyRTBUaUp2L2pEeW4rTGd0dzYzejJ1NnkxL1lmWGRoT2tqbHBUVXNDSlgwMEhmUS91RldYQVJVUkVSRVJFUkdxQUFuQVJFUkVSRVJHUkdxQUFYRVJFUkVSRVJLUUdLQUFYRVJFUkVSRVJxUUVLd0VWRVJFUkVSRVJxZ0FKd0VSRVJFUkVSa1JxZ0FGeEVSRVJFUkVTa0JpZ0FGeEVSRVJFUkVha0JDc0JGUkVSRVJFUkVhb0FDY0JFUkVSRVJFWkVhb0FCY1JFUkVSRVJFcEFZb0FCY1JFUkVSRVJHcEFRckFSVVJFUkVSRVJHcUFBbkFSRVJFUkVSR1JHcUFBWEVSRVJFUkVSS1FHS0FBWEVSRVJFUkVScVFFS3dFVkVSRVJFUkVScWdBSndFUkVSRVJFUmtScWdBRnhFUkVSRVJFU2tCaWdBRnhFUkVSRVJFYWtCQ3NCRlJFUkVSRVJFYW9BQ2NCRVJFUkVSRVpFYW9BQmNSRVJFUkVSRXBBWW9BQmNSRVJFUkVSR3BBUXJBUlVSRVJFUkVSR3FBQW5BUkVSRVJFUkdSR3FBQVhFUkVSRVJFUktRR0tBQVhFUkVSRVJFUnFRRUt3RVZFUkVSRVJFUnFnQUp3YWRCYzF5VS9QNysybXlFaUlpSWlJZzJBQW5DcGNkOS8vejNEaHcvbm80OCtJaHdPQXpCdjNqeXV1KzQ2MXF4WnM4dkhybG16aGw2OWV0R3JWeThXTFZwVTVYR0JRSUMxYTllU21abkpLNis4d2ozMzNNUHk1Y3ZMSGZQbGwxOHllUEJnL3ZHUGYrei9teElSRVJFUkVka05mMjAzUUJxV1VDakVBdzg4d1BMbHkxbTRjQ0hkdTNmSEdNTU5OOXlBNjdxTUh6K2VTWk1tNFRoN2ZtOG9OemVYKys2N2o0S0NBclp2MzA1ZVhoN2J0Mi9IV2x2dXVJNGRPOUsxYTlmWXY5UFMwc2pOelNVM041ZEZpeFp4K09HSGM4WVpaN0J0MjdaZHZsNVdWaFpGUlVYMDdkdTMwdjFubm5rbXFhbXBmUERCQjd0OG5xKy8vbm9QMzZHSWlJaUlpTlFIeW9CTGpYcnNzY2RpbWVoTEw3MlV6cDA3MDZsVEo0WU9IUXJBRHovOHdPT1BQNzVYejFsUVVNQlhYMzNGZ2dVTFdMRmlCZHUyYmFzUWZNT09nSGZzMkxHTUhUdVdOV3ZXY09DQkJ3SXdlZkxrZlg1UFo1OTlObWVmZlRhOWV2V0tiY3ZJeUtCNzkrNTA3OTZkbGkxYkVnZ0U4UGw4c1czZHUzZmY1OWNURVJFUkVaRzZTUmx3cVRIdnZ2c3VyN3p5Q2dCZHVuVGgrdXV2aisyNzZhYWJ5TXpNNUxmZmZ1T2xsMTdpd0FNUDVPS0xMNDd0RHdRQ3JGdTNqcHljbk5pMjlldlhrNXFhV3VGMW1qWnRTcHMyYldqYnRpMFpHUmwwN05pUlRwMDZjY2doaHdBd2UvWnN3QXVTenozM1hKNSsrbW5XcmwxTElCRGc5dHR2SnhBSVZIak9XYk5tOGRWWFgxWDZ2cnAxNndhQXorZUxiYnY2NnF1NSt1cXJBWGpra1VlWU5tMGFKNTU0SWc4Ly9QQWUvYTVFUkVSRVJLVCtVUUF1TmVMOTk5L25ubnZ1QVNBMU5aVUhIM3lRbEpTVTJQNlVsQlFlZXVnaGhnMGJSa0ZCQVJNbVRDQVlEUExIUC80UmdNV0xGek5zMkxCeXozbnJyYmNDTUgzNjlOaTJLVk9tY1BUUlIrOXh1d1lQSGt6SGpoMDU2Nnl6Y0J5SEFRTUdWSHJjNHNXTHF3ekFuM3p5eVFyYnd1RXdmZnIwS2JmdHM4OCtpMlhKNTgyYlZ5NWdGeEVSRVJHUitrOEJ1RlM3RjE5OGtTZWVlQUxYZGZINWZOeC8vLzJ4ckhGWlhicDA0YUdISG1MVXFGR0VRaUVlZmZSUjFxeFp3ODAzMzd6SHI3VTNjOGNCMnJkdlR5QVFZUFhxMVZVZTA3bHo1MTArUjFaV0ZnQno1c3hoekpneEZmWjM2dFFwOXZPcVZhdjJ1RzB2dmZRUy8vblBmemorK09QNTI5Lyt0dGZ2VFVSRVJFUkVFb3NDY0tsVzk5NTdMMisrK1NZQWZyK2YrKysvdjhyaVpRREhIMzg4RXlaTVlOeTRjWVJDSWFaUG44NzI3ZHU1Nzc3N3lNcks0b01QUHVDdXUrNEN2TUQrOE1NUEwxZmRmT2NzK2M0Kyt1aWpDdHN1dlBEQ1hUNG1HbUJYcGV6Yzc4cTg4Y1liVEpnd2diUzBOSjU3N3JsZEhsdlcwMDgvVFZGUkVlKysreTVYWFhWVnVVQmVSRVJFUkVUcUhnWGdVcTNPUHZ0czNubm5IY0xoTUtGUUtEWnNmSGNjeHlFMU5SVnJMZGRjYzAxc2U5bmg1dVBHaldQWXNHRWNlZVNSY1cvM25yU3Zxb0M0VFpzMkZiWk5uejZkbGkxYjd0VnJYSHJwcGJ6ODhzdWNjTUlKZE96WWNaL2FLU0lpSWlJaWlVTUJ1RlNyWHIxNmNjODk5L0RUVHovRkNyRHRpU1pObWpCcDBpUldyVm9WR3dJK1o4NGNmdnJwcDlneDY5YXQ0Lzc3NytmODg4K1BiWnN3WVFMZHVuVmo1Y3FWakIwN0ZvQ0hIbm9vdHZ4WWl4WXRxbnpOR1RObXhGNXI1Y3FWdTh5TVIrZW1WMmJPbkRuOCtjOS9qdjI3dExRVWdPVGs1Q29mVTVrYmJyaUJHMjY0WWE4ZUl5SWlJaUlpaVVzQnVGUzdRWU1HY2ZEQkIzUFFRUWNCOE9pamp4SU9oK25ldlRzWFhIQkJ1V1AvK2M5L0VnZ0VhTnk0TWQyNmRZdk5GUzh1THE1UVFmejQ0NDluNWNxVkRCbzBpTGZmZmh2dzVwRjM3dHc1RnZTQ1YrMThkL080OTlidTVuSzdyaHY3T1RzN0cvQ0MvN0pWM0VWRVJFUkVwR0ZSQUM0MUlycjJkV0ZoSVE4OTlCQUFSeHh4Ukd6OTc2akhIbnNNb01MeVlsbFpXV1JuWjNQUVFRZkZDcWJkZU9PTlpHUms4UFBQUDhlT2E5YXMyVDYzTVJvbzcveHpaYkt5c2xpd1lBRStuNDh0VzdZd1pzd1lqanp5U0Y1NDRRWEFxNEllOWVtbm4rNTMyMFRpS1JBSTRQZjdWZGhQcEo1eVhaZkN3a0xTMDlOcnV5a2k5VVpPVGc2dFc3ZXVjaFdiNkNqTmR1M2EwYnAxNjVwc210UXh1dnFTR3JWbzBhTFl6OUdNZUpUcnVnU0RRYUJpQU42alJ3OEFMcnZzc25MYlc3Um93ZEtsU3dGdmlQY0JCeHl3ejIwYk5Xb1VGMTU0SVJkZWVDR2pSbzNhNWJIaGNKamh3NGN6ZXZUbzJMWWxTNVl3Wk1nUWJyMzFWaHpIWWN5WU1mVHIxNC9ubjM4ZWdHKysrUWJ3NW5ZcjhKSDljY2tsbDNESkpaZnM5a2JSenJadjM4N2t5Wk1aUEhndzA2Wk4yK1BIclZ5NWtsNjllbFVvT0ppZm4xOWhlMlhiQUlxS2luYjdYOW1SSStCTk0vbkRILzdBSC83d2g3MTZueUkxWmZueTVZd2RPNVpISG5tRWJkdTJ4ZjM1WjgrZUhlc0RaVy9zN3NxWFgzN0o0TUdEK2NjLy9oSDM5b2pVUmFGUWlDbFRwbkRlZWVmeHlTZWZWTmcvWWNJRXJyamlDaDU0NElGZGZxK09IajJhUVlNR1ZUbWxjdGl3WVF3Yk5vejMzMzgvYm0yWCtra1pjS2xSWll1bzdieGVkMkZoWWV6bkprMmFsTnZYdW5WckJnNGN5UEhISDEvaE9iLzc3anNBdW5YcmhqRW1uczJ0VW41K1BnREdHS3kxZ0pkVlhMVnFGYW1wcWVUbjUxTlFVTURjdVhNSkJvTjA2dFNKbkp3Y1NrdExtVGx6Sm4zNzl1V0VFMDdZNVd0TW5UcVZhZE9tY2RKSkozSG5uWGZXMkh1VDJyTjU4MmJPUFBQTUN0dXpzcklZTldwVTdHYlRoZzBiQU8vTDN1OHZmeHFmT1hObWxjOGZDQVNZT25VcUJRVUZUSnc0a1g3OSt0RytmZnU5Ym1kbVppWS8vUEFEZ1VBZ3R1M3BwNStPdmNiTzI2Njk5dHBkcm40UTllU1RUL0wzdi84ZGdHblRwaEVJQkZpeVpNbGV0MCtrSmxocmVmamhoNWsvZno0K240Ly8vdmUvc1gzang0OW54SWdSRlc0cWxYWHBwWmN5ZXZSbzdyNzdibzQ2NmlndXZmVFNDc2ZrNWVYRitzQ2VmZ2VrcGFXUm01dExibTR1aXhZdDR2REREK2VNTTg3WTdRMkNyS3dzaW9xS3F1eXJaNTU1SnFtcHFYend3UWU3Zko2dnYvNTZqOW9wVWxQOGZqL0xsaTBqT3p1YmUrNjVoME1QUFpRRER6d1FnQTgvL0RCMmJkcWlSUXN5TWpJcWZZN016RXlXTFZzR29PeTI3RGNGNEZKakprMmF4R2VmZlFaQWh3NGRPT3FvbzhydDM3SmxTK3publFOd2dEdnZ2TFBjTVFDNXVibGtabVlDY095eHgrNVgrOG9XWWR0WktCUXE5KytWSzFjQ1hwc2ZlZVFSZ05nUTlGbXpabkhXV1dmRkFwR3VYYnN5Y2VKRTFxMWJ4K2pSbzltMmJSdGp4NDdsdGRkZTIyWHdNMm5TSklxS2luanJyYmU0NG9vcnRBeFpBOWVvVVNNYU4yNWNibHZqeG8zeCsvMVlhM2U1bG4xVXExYXRHRGx5SkE4Ly9EQXBLU2tzV3JSb253THdlZlBteFVaMlJEM3p6RE1Wam90dXUvYmFhL2Y0dWZQeThnRDJPTnNuVWxzbVQ1N00vUG56QWUveldyWTJTRWxKQ2ExYXRhSzR1RGgyd3phNkVzYldyVnR4WFpmazVHU2VlT0lKWnMyYXhheFpzL0Q3L1Z4MDBVVnMzNzQ5MWcraU45dU1NWlgyOFU2ZE9zVUM4MmpoMGI1OSszTGdnUWV5ZHUxYUprK2V6S09QUHJwUDcrL3NzOCtPdFNHNkhHZEdSZ2JkdTNjSFlOT21UZVRrNU5DNGNlTllvVk9SUkxONTgyYnk4L01aT25Rb1gzNzVKVDZmajA4Ly9aVFRUanVOelpzM3gwYUt0R3paa211dXVZYlZxMWVUbnA1ZVlVVGxsQ2xUQURqbW1HUG8zNzgvVzdkdXBYLy8vcFcrNXBOUFBzbVRUejVaYnR2dWxyU1Zoa1VCdUZTN2xTdFg4dWlqajhheUE4WVkvdktYdjdCcTFTcW1UcDFLczJiTlNFMU5MVGM4dmJKcTVVMmFOS2tRZ0QvKytPT3hETU1aWjV5eFQrMzc2MS8vQ2xEdVpPdTZibXlZK09iTm0yTjM5S09WektQL2Rod25ObHhweTVZdFpHWm0wcWRQSC9yMjdjdmN1WE1aT25RbzExNTdMWTBhTmFKVnExWk1uRGlSdi83MXI0d2ZQNTUyN2RydHNsMURodzVsMnJScFdvYXNBV25Sb2dVelpzeWdzTENRa1NOSFVsaFl5T21ubnc0UXE1MEFPOWFlZitLSkoramN1VFA1K2ZteDR3RGVldXV0M1E0LzNiNTlPK1BHamF0eWYxWldGcTdyc24zNzlsZ0FBVjd3MExOblQwYU9IRWtnRUdEeTVNa0FqQnc1RXFEU2JkSG5LN3U2UUZaV1ZybU0vNXc1Y3lwTVBSRkpWTk9uVCtkZi8vb1hQcCtQKysrL253RURCakJod2dTbVQ1OU90MjdkNk5tekp6Tm56dVRsbDEvbTBVY2ZKVGs1bVE4Ly9CREhjUmc0Y0NCNWVYbWtwYVZ4NFlVWDh1V1hYNUtkbmMyRUNSTm8xcXdaR3pkdXJCQTBXMnNyWFptamJMK1pQWHMyNEFYSjU1NTdMazgvL1RScjE2NGxFQWh3KysyM2x4dWRFalZyMWl5Kyt1cXJTdDlqdEFocTJmbXVWMTk5TlZkZmZUVUFqenp5Q05PbVRlUEVFMCtzVUNSVkpGRTg5ZFJUdlBYV1c3Ri9GeGNYODhRVFQvREVFMCtVT3k0MG94WG1BQUFnQUVsRVFWUXZMNDhycjd3U2dBc3V1SUM3N3JvcnRpOHpNNU52di8wV3gzSDR5MS8rUWxaV0ZoczNicXlaTnlEMWtnSndxVlpaV1ZsY2Q5MTFzU0RaR01QTk45OU0zNzU5eWMzTjVaMTMzcW4wY2NjZGQ5eHVuOXRhRzZ0MmZzZ2hoMVFZMHI2bkxycm9vZ3JiaGd3Wnd2cjE2L0g3L1pTVWxNUzJIM3p3d1pTV2x2TDY2NjhEM25KazZlbnBUSjQ4bWV6c2JLNi8vdnJZc2NZWVhucnBKVjU4OGNYWU1QV29hNjY1aGxkZmZUVjJnVk9aRzIrOGtSdHZ2SEdmM3BQVVRZN2owTGx6Wng1NDRBRUtDd3RwMXF3WmQ5eHhCN2ZlZW10czZGdFpvMGFOaW1YQW80WU1HY0lWVjF3UmwvWXNYYnEwd3BKNy9mdjNaL0Rnd2JHTC91aEtCcHMzYjQ0ZFUzYmJOZGRjRTlzZXpXcXJCb0xVZGRGc1ZsSlNFazg5OVJSUFBmVlVMQU9lbDVmSHJiZmV5dGl4WTNudXVlY0FyeEJwUVVFQmE5ZXVaZXZXcllCMzA3ZEZpeFk4OXRoalhIbmxsUlFYRi9QRkYxOXcrT0dINzNmN0JnOGVUTWVPSFRucnJMTndISWNCQXdaVWV0eml4WXVyRE1CM3p1Q0IxNGY3OU9sVGJ0dG5uMzBXdXlrNGI5NjhLZ3RVaWRSRmdVQWdkb1Bwa2tzdW9VdVhMbHgwMFVWa1oyY3phTkFnYnJubGx0aXgwUnZLSTBhTXFGQmtXS1FzQmVCU3JYcjE2c1hGRjEvTXE2KytTcXRXcmJqampqczQ5ZFJUQVdqVHBnM0p5Y25sN3NvM2E5YU1vVU9IVm5teFVKWXhoZ2NmZkpEcnJydU80Y09IeDdYZEo1MTBFcSsrK21xNW9lZCt2NTlycjcyV2xKUVVSbzRjeVlRSkV6amxsRk00N3JqakdEeDRNRysrK1NiejVzMGpOemVYb3FJaUFvRUFydXNTRG9kamM4V2pnVkxQbmoxM0dYeEx3L1hqano4eVk4WU1BTWFORzBmTGxpMVp0MjVkcFV2ZlZWWXNadFdxVlF3WU1JRGYvZTUzQUt4WnM0YVZLMWZ1Y2c3MnNtWExXTHAwS2YzNjlhTlJvMFo3MU02eTlSeDJaZWpRb1lSQ0lhNjc3cnBZa1VYWGRSa3laRWk1K2JHWFgzNzVIajJmU0NJNDZxaWorT1NUVHlncEthblFOL1B5OGxpNWNpVTMzWFFUZVhsNUpDY25jOXBwcDlHdlg3L1lNVDZmTHpadHFtdlhydHg1NTUzODlOTlBqQjA3RnNkeFlqZStKazZjeUpRcFUyamJ0bTFzN25WdWJpN25uSFBPTHR2WHZuMTdBb0hBTHFlbTdHNTV6dWhOaGpsejVqQm16SmdLKzh0T2k5cmQwcHdpaVdCM3c4QjNMaDRLOE00Nzc3Qml4UW9BZnZqaEI0WU9IVXAyZGpZK240OHJyN3l5MHVLL3FhbXArMVVVV09vL0JlQlM3VzY1NVJhNmR1M0syV2VmWFc2SXFUR0dyNy8rR3RkMUNZVkNHR05JU2tyYTVYTzFiOStlZDk5OUYvQ0tZQ1FsSlRGeDRzUUtRVVAzN3Qxanc4UjNmczQ5bVlkei92bm4wN3g1YzN3K0h5a3BLVFJyMW94amp6MldEaDA2QUY3V1BDTWpnOTY5ZXdQZWtoTWpSNDRzTitSV1pGLzgrOS8veGxwTHk1WXRXYjkrUGM4Ly96d3Z2ZlJTdVdPaUZ3blJ1Z1ZsaDZCSFA5OU5talRoc2NjZTR6Ly8rUTlObWpUaDRvc3Zyaks0bmpadEdxKy8vam92di93eVU2Wk00WkJERGdHODFRZXlzcko0NG9rbllrdnN6Wm8xaTlhdFcvUGVlKytWYThQT3lsN0loRUtoQ2hmb3UvdTNTQ0xyMWFzWExWdTJKQzh2ajZ5c0xIcjE2a1duVHAxNDQ0MDM2TldyRjM2L245dHV1NDM3NzcrZnUrKytteDQ5ZWpCeDRzVFlLSmNSSTBhVUMyQUhEUnJFb0VHREtyeE9jWEV4d0I3ZkdDdXJzaUhyWmUxTE1GTFdHMis4d1lRSkUwaExTNHRsK2tYcW01NDllOForL3ZYWFgyTS9EeHMyck1vVk9uYWVBNjZSSWJJekJlQlM3ZngrL3k0dkJCekhpYzJ0M2gyZnoxZWhhRlJsRnliR21EMSt6c3IwNk5FanR2UlpWVTQrK2VSOWZuNlJxa1JYQThqTHk0dDlnUThiTm96TEw3K2NYMzc1cGR5eHU3dkFQdlRRUTdIV2twK2Z6d2NmZk1DUUlVTXFIQk1LaGZqNDQ0OEJid1RLenNXVXd1Rnd1YXJITjl4d0E1TW1UZHJqTm9CMzQyeisvUGtNSGp5WTNOeGNMcnZzTW02NTVaWks1NEJIUjhRa0p5ZVhxeW90a2tnT08rd3dVbEpTZG5sTWRJajV2SG56WXFPZlhOZGwwcVJKTkcvZWZJOWVKeHFBNzF5QXNibzRqbE5sd2M4MmJkcFUyRFo5K3ZSWWNUbVJSQmN0b0xzM3VuZnZ6dDEzMzAzVHBrMlpNR0VDT1RrNWRPM2FsV3V1dVNaVzcwUmtieWtBRnhGSklPM2J0eWMvUDU5UUtGUnVpSG12WHIxbzI3WXRzS1BZVXA4K2ZYWlp1S3gvLy80ODlOQkRiTisrbmRkZmY3M1NBSHoyN05teDVZa3V1dWlpQ3ZPelAvcm9vM0xGWnBZdlg4N28wYU5qLzM3aWlTZGlJMFBLMmprd2YrKzk5OGpOelFWMlZGZXV6TEpseTdqeXlpdngrWHl4SWV1N0sxZ29VcHVpbWVKVnExYVZ5eHAvKysyMy9QampqeXhhdElpcFU2Zkd0cDkzM25rWVl4ZzBhRkNzQ09ocnI3MFdtNXBSdHQ5djJyUUo4QUxqYVBCUXR0N0M2dFdyYWR1MmJhV0ZTNlBLamxJcFd3aXhNanZYZkNocnpwdzUvUG5QZjQ3OU8xcURaWDl1ZG92VXBEMjVZVnlad1lNSDgvTExMNU9UazRQUDUrUHV1KzhtS1NtSmp6NzZhSThlcit5MzdFd0J1SWhJZ2lncUt1S1lZNDdoc01NT28wZVBIbHgvL2ZXMGJkdVdRQ0RBMXExYkt5elBsNXFhV3VtU2ZWSEp5Y21jYzg0NXZQTEtLeXhldkppRkN4ZHl4QkZIbERzbVdoMDJPVG1aODg4L3Y5eStVQ2hVWVhteEUwODhrWXlNREg3NjZTY0FQdm5rRTVvMmJicmI5eGJOb3A5eHhoa2NkdGhoZ0JkVXRHblRoZzBiTm5ENzdiY3phTkFnVGp2dE5GelhqYzBQYjkyNmRTeElFVWtrMGF6MjJXZWZ6Y3laTTBsTFMrUFVVMDlsNXN5WmdMZStNSGo5cUd3OWtlZ29sN0lGUHQ5NjZ5MSsvZlZYbGkxYnhodHZ2RkhodFJZdFdsUnA4SERaWlpkeCtlV1hjL1BOTjhmbFBlMXVLa2padWczUkd3VXRXclFnSnljbkxxOHZrb2grK2VXWDJJaTA0Y09IazU2ZXp1TEZpK25Zc1dPNUcySlZhZEtreVc1SHpFakRvZ0JjUkNSQmJOdTJqUWtUSnBDZW5zN0FnUU1CcjloVEtCU0t6Ymt1SzVvSkwrdnV1Kzh1OSsvenpqdVBWMTU1QllDMzMzNjdYQUMrYnQwNk1qTXpBUmd3WUVDRkxGcG1aaWFyVjYvbWtFTU9ZZW5TcFFEOC9lOS9wMW16WnJFZ29hcVZESFkyY2VKRW5uLytlYzQ1NXh5S2lvb0FTRWxKWWNhTUdmVHQyNWM1YytadzhNRUhjK3FwcC9MYWE2L2g4L2xvMUtnUjZlbnB5ckJKUWdvRUF2ajlmdTY5OTE1bXpweEpxMWF0WWordlg3K2VWYXRXMGJseloyYk1tTUVQUC96QWlCRWpBUGowMDAvTERVSFB6YzFsOGVMRmdIZURxN0lBZkgrVXphaFhWcml4ckt5c0xCWXNXSURQNTJQTGxpMk1HVE9HSTQ4OE1sWURJcnFTQVhqdkE3eXBLeUtKNnE2Nzd1S3V1KzZLalNCcDA2WU5Eei84TU8rODh3NzkrL2Zubm52dTJXV05oYnk4UEc2KytlYlk5S2hKa3lZeGFkSWtqajMyV1A3bmYvNm4zSEpsVlhucXFhYzQvdmpqNC9KK3BINVFBQzVTVDVSZHU3dzJuMFAyWFVaR0JyMTY5U0lyS3l0MkVYN3l5U2VUbXBwYXJtRFN6a1hZZHFWSGp4NTA2dFNKVmF0VzhlR0hIL0svLy91L3NZQjIrdlRwc1l4V1pWWElvL1VXTHJqZ2d0Z3lMSzFidHdZcUZuQ0tybTE4MVZWWFZicDhucy9uaXkzWFZKVVhYbmdoZHFGZjF0aXhZM2M1TkZha05rU25pbFEyQkQwakk0T3hZOGVXeTN4WDVmUFBQOGRhUytQR2pUbjU1Sk5qZmV1bGwxN2lzY2NlaXgxMy9QSEg3N0wvVkdYVXFGRjdmR3c0SEdiNDhPRTBiOTZjOGVQSEE3Qmt5UktHREJsQ3QyN2RtREJoQW1QR2pHSEJnZ1U4Ly96ekFIenp6VGNBWEhycHBmcitrSVR5OHNzdk0zZnVYQzY3N0xKWVA1Z3hZMGFzYnNHbm4zNUtibTR1anovK2VPeW0yTXlaTTNuMzNYYzU5OXh6T2ZmY2MyblNwRW1zRmtOWjBlOUNrWDJoQUx3Qnk4ek1aT0xFaVp4NjZxbU1HREVDWTB4c24rdTYvUFd2ZjJYTGxpMDBhOWFNQ1JNbTdOVVg2d01QUE1Dc1diTUErT0tMTCtMZTlsMTU3NzMzK1BlLy8wM0xsaTE1OXRsbnkyWFBvbk5RcTlLNGNlTTlHazY3dDU1NjZpbSsvZlpidW5UcHdyaHg0OHExS1RzN201dHZ2cGsrZmZwdzhjVVhWMWtBcHpMcjE2OW4wcVJKL1BERER4eDExRkVWc3A5N0loUUs4ZlRUVC9QaGh4OXl5U1dYYURtb1d2YW5QLzBwZGdHZW1wcEsvLzc5cTZ4R1hObVExR2VlZWFiQzhRTUhEdVRaWjUrbG9LQ0FMNy84a2dFREJsQlNVc0xiYjc4TlFPL2V2U3N0T3RpeFkwZDY5T2hSNGM3OTZOR2ptVHQzYnFWdGV1NjU1eXBVUk42VGxRZEU2cEs4dkR5Q3dTQit2NThPSFRxd2F0VXFrcEtTYU4rK2ZXd1k5KzIzM3g0N3Z1elE3ZWdjOEpOT09va0hIbmdnVmdTeGI5KytzV0dxR3pkdWpCVjQ2dFdyRjk5Ly96MlptWmxNbmp3NWxrbXZEdm41K1FDeHBUUEJ5L1N2V3JXSzFOUlU4dlB6S1Nnb1lPN2N1UVNEUVRwMTZrUk9UZzZscGFYTW5EbVR2bjM3Y3NJSkoxUmIrMFQyeHN5Wk0xbTBhRkZzeWIrb20yNjZpVkFveEVzdnZVUktTZ3JXV3I3ODhrdE9PZVVVM243N2JlYlBuMDlCUVFIbm5uc3V5Y25Kc1F4NHAwNmRhTisrUFczYnRpVTVPYmxjZ2RLZHYrZktGaGtWMlprQzhBYnN6VGZmWk9IQ2hXUmtaSlFMdmdGZWYvMTFQdm5rRThDYnB6bC8vdnhLaDgrc1hMa3lOb1QxL1BQUGp3M2pLU2twb2FDZ29NTHh2Lzc2S3dzV0xBQzg5WUgzUmpnYzV2ZS8vejM1K2ZteHdsSG5ubnN1aHh4eVNMa0NOeXRXckdEOSt2VzRybHRoNk9ydTFrNGRQSGd3ZDk5OU44RmdrSDc5K2xGY1hNeGRkOTNGRVVjY3dhV1hYZ3JBaXkrK3lPR0hINzVYYmYveXl5OVp1blFwcGFXbEZkbzBjK1pNbGk5Znp2TGx5eXN0a2dXVVd5dTlyTFMwTkQ3NzdEUHk4L1Bac0dFRFk4ZU9yWFFvbGQvdmo5MUFDUVFDekprekIyTU1aNXh4Qm42L24rKy8vNTdzN0d4ZWVPRUZMcjc0NHRoRjRQWFhYMCtyVnEwNDZhU1RLbDBpUitMdjBFTVBKU2twaVdBd1NLTkdqY2pKeWVHQ0N5NG9kMHgwM3ZhQUFRTXF6QUZ2MWFwVmhlZU1CdUE5ZXZTSVZWTis2NjIzMkw1OU8xRDFHdHgrdjU4NzdyaWp3dm1oWGJ0MnNSdEZPeGVMQXk4elVGbHh1S29LMWtRdlV2NzR4ejh5Yk5pd0N2dlQwdElxZlp4SWJmbnR0OThBcjBMeWl5KytTSzlldldqZnZuMXNHVEtnMHU5QTJERUh2S2lvaUEwYk5zUytFd2NNR0FCNFFmQXR0OXp5Lzl1Nzk2aW82L3lQNDYrWlVTNUxvaUI1djZCNEtWM3ZhWnBva0JscGFZWWV5elZUZjJZa0tzbENpLzJNOVpLZWt4YTczWWgwMWZWNFdVWHRkRXJkZzlaWnM2RFVWbGRNQ3RaMUZSV1FGQkNTUWU2L1B6anovVEV5S2lnT0pzL0hYOE4zdnZQOWZtWU9jM2wvUCsvUCs2MkNnZ0s1dUxqb2ozLzhvN1pzMmFMdDI3ZnJvNDgra3RWcVZXaG9hSzBMTzkwb1UrYmFHWHBibW01ZVhwN2VlZWNkU1RKUzBCTVNFaFFVRkdSOEgvbjUrU2syTmxhWm1abDY5ZFZYbForZnI0aUlDTzNZc2FOR3R4TEEyZjc3My8vcXh4OS9sRlQxM29xTGk3TzdQenc4WEE4KytLQkdqeDZ0cTFldktpSWlRdTNidDlld1ljUDAvZmZmS3lVbFJhbXBxV3JUcG8xYXRXcWxyS3dzZmYvOTk4ckl5RkJHUm9ZdVg3NnNWMTU1cFNHZUd1NEJCT0NOMUtWTGw3Ui8vMzZaeldhN3FxYVNkTzdjT2FQWWhNbGtVa1ZGaFJZdFdxUy8vdld2NnRpeG85MitQL3p3ZzFhdFdpV3A2Z1B1WnIxS0R4NDhhQnk3cmdINFAvN3hEMlZuWjJ2RWlCR3lXQ3phc1dPSFNrcEthbHh0dC8yQTZOYXRXNTJPWDkzeDQ4ZFZWRlFrTHk4dmpSMDdWdHUzYjVjazlldlhyOWJCZDJWbHBiS3lzbFJRVUtELy9PYy9rcXBtR2pNek15VkozdDdlY25GeE1XWWhlL1Rvb1E0ZE90Z0YyMDJiTnBYSlpOS3dZY051ZXI2aW9pSUZCZ1k2dkM4bUpzYm9FejF6NWt5bHBxYXFaOCtlZXV5eHh5UkpMNzc0b3Y3MXIzOHBOemRYdTNidDBxUkprNVNibTJ0Y1hDa3NMQ1FBZDRMaTRtSkZSVVVaMWI5emMzTTFaY29ValJvMVN2NysvdXJTcFlzOFBUMk5BSHpDaEFscTI3YXR5c3ZMVlZGUm9mTHljbDI1Y2tWNzl1eFJreWIySCs4dnZmU1N1bmJ0cWl0WHJtanYzcjNhc21XTHBLcFo5c0xDUXFOZ2xNM1FvVVBWdkhsejllN2R1MGJyRmx0UnRDTkhqdWpkZDk5VlJrYUdMQmFMUm84ZXJZU0VCSldYbHlzNE9GaFBQZldVdkx5OFZGSlNvcnk4dkpzKy80cUtDb2NwdS9uNStjclB6emVxd0FNTjdlalJvNUtrRGgwNjJHMjNkUXd3bTgxMk0yTFhXd08rY2VOR0kvM2MzOTlmYVdscFdyUm9rVTZmUGkxSm1qZHZuanAwNktBRkN4Ym9oeDkrMEU4Ly9hUU5HellvS1NsSklTRWhldlRSUjYrYm5XWjduN1pzMmRMWVZuMlpVVTVPanI3NzdqdEovMS9KM1BhMzJXdzJMcXpsNWVYcDBLRkRHakpraUVhTUdLSEV4RVE5OTl4ekNna0prWnVibTN4OGZCUWJHNnZYWDM5ZFM1WXNvV3NCN2dxMjMyM2R1M2VYcjYrdnpHYXpLaW9xZE9EQUFlTzNWZCsrZlhYKy9IbWpDOEc1YytmMDJtdXZhZS9ldmNyUHo5ZW5uMzZxb1VPSEtqSXlzc2J4cjczNGZiMU1OY0FSQXZCR2F1dldyU29ySzFOUVVKQ09IRG1pRlN0V2FPellzWHJxcWFjVUZSVWxxOVdxNXMyYjYwOS8rcE1pSWlLVWw1ZW4wTkJRZmZ6eHh3NWJEamxyekZKVjY2V1NraEx0M0xsVGtveVorY21USit2VXFWUEcva2xKU1hZZmlGOS8vYlcrK2VZYnUyTmV2WHBWOCtiTlUxcGFta3dta3g1OTlGRkpNZ0xQU1pNbXljWEZSWWNQSDVZa1Raa3lwZGJqTFNvcTByaHg0K3kyYmQ2OFdaczNiNVlrclZ5NVVtNXVia1pBL3U5Ly83dEdvRjJiTmI1MU5YandZS1dtcGlvdExVMm5UcDJTbjUrZi9QMzkxYlp0VzJWbFpXbkxsaTJhT0hHaVhROW1VZ3FkNDh5Wk04WnNXRmhZbUJJVEUzWDA2Rkh0MjdmUDRleXhvN1hXM3Q3ZXlzM05yZlU1clZhckZpMWFWR1A3aGcwYjFLZFBueHJiUzB0TDlmYmJiK3Znd1lQR0QzUlBUMDh0WGJwVUkwZU9WSWNPSGJSdTNUcjkrYzkvMW52dnZhY0JBd2JvK2VlZjEydXZ2WGJUc1d6YnRzMG9HT2NJcWV5NFc2U2twRWlTVWRIZjNkMWRHUmtaeG9YSzJsNHNzcjFYL2YzOTlmbm5uMnZWcWxWR3V2cmt5Wk0xZGVwVVNWVUZDei84OEVPRmhZVXBKU1ZGSjArZVZHUmtwTHk5dmJWMTYxYUhtUytUSmsycXNTMDRPRmhaV1ZscTBxU0pYUlgycmwyN3FyaTQyUGhlL2QzdmZxZG16WnBwM2JwMXlzaklVR2hvcUxHdnlXVFM1czJidFduVEppTk4zV2IyN05tS2o0Ky9yUXZnUUgzbzA2ZVBqaDA3WnJTOTdOeTVzMDZmUHEzMzMzOWY3Ny8vdnNQSGRPblNSY09HRGRPWU1XTjA5dXhaRFIwNjFQZ05aaktaMUs1ZE8vbjYrcXBMbHk3eTgvTnoxbFBCUFlnQXZCSEt5Y25SOXUzYlpiRllOR3ZXTEMxWXNFQ1ptWm5xM3IyN29xS2lsSmFXSnJQWnJHWExscWwvLy82S2lZbFJhR2lvTWpNek5XUEdESzFjdWJMR2Vwbzc3Y2NmZnpRQ2t5RkRobWp2M3IzS3pjMlZ1N3U3K3ZidGU5UEhtMHdtdWJ1NzI4MFVsSldWYWVIQ2hVYjEyWkNRRUdORytPREJnM0p4Y2RIa3laTlZWbGFtbzBlUHFuWHIxc2I5OWNWUndhbnFycDNGREFrSnFkRXE2bnB5Y25JMGJkcTBHdHZIakJtalRaczJTYW9LOFAvd2h6L0liRFpyd29RSk9uejRzTWFQSDYrS2lncWpsWTdaYkRZdVRPRE82dG16cDFxMWFxV0pFeWRxK3ZUcG1qNTl1bzRjT2FLRWhBU2xwS1FvS3l0TGhZV0ZkcFdJcnpWcTFDanQyTEhqam8yeGFkT204dkR3VUVaR2hscTBhS0Zubm5sRzA2Wk5NeXFvejVrelIwT0hEdFdISDM2b1k4ZU9LU2dvaU1KTXVPZTg4Y1liZXVHRkY0eUxwb21KaWRxNWM2ZGlZbUxVc1dOSGhZU0UxT280Q3hZczBJZ1JJeVJWL2ZqL3kxLytvdHpjWE0yYU5VdHo1c3l4MjdkRml4WmF1M2F0WW1OanRXM2JOcFdWbGVtSko1NXdHSHhmenlPUFBLTDQrSGk3VEpNbVRab29KQ1JFcnE2dW1qTm5qbGF1WENsL2YzOE5IanhZVHovOXRENzk5Rk1kUG54WTJkblpzbHF0S2lrcE1USnViR3ZGYllGNDM3NTlDYjV4VjdBVlViUDlyMGRIUjJ2NTh1WEc4cEhxWEZ4YzFLOWZQMFZHUnNwc050dGRNQzR2TDlmR2pSdmw1K2RYSTh1eitocHdXMmFhemVYTGx4MHVxUUlreVhUelhkQVErbXpjWHlsSng2Y0YxUHV4bzZPajlmZS8vMTF0MjdaVjc5Njk5ZVdYWDhwa01zblB6ODlJbFg3NTVaZnRncmREaHc1cDRjS0ZLaXNyazlsczF1dXZ2NjdnNEdEdDJyWExxSlM2Yjk4K0k5VnQ4ZUxGUnR1azZyTldHelpzTUZMUTYzczJLeU1qUXlkUG5sUkVSSVNrcXNKbnljbkpXcjE2dFpvMWExYWpaZE95WmN1TTlPL1JvMGZycmJmZXF0ZnhXSzFXNDRmVjdObXpGUmdZcUx5OFBNMmRPMWRTMVV5RXJkTDF4SWtUalJUeEV5ZE9hUFhxMVpLa1BYdjJxRTJiTm9xUGo1Y2tEUmd3UUQxNjlLalYrWXVLaW93V1VmNysvbmFaQzFPblRsVnFhcXJjM2QyMVo4K2VHbTFrMHRQVE5YSGlSRlZXVm1ybzBLR0tqWTI5eFZlaDloN1pscWdycFdXeWxNdnIyTXpBeTNmNmZJKytkNmhTa3I0S0czS25UMVVuYVdscERndWlOYVRpNG1MOTlOTlBrcVQrL2Z1cnNMQlFxYW1wNnQrLy93M1hvWjQvZjE3dDJyVzdad1B3Q3dYRmVuNURzaVNsSDNqMVlkOEdIczVkSmZ1dEZaV1MxQ3JxZjIrMjY2OVdlbnA2cll0bUZoUVVHR25ydzRjUFY5T21UUjN1bDVTVXBJcUtDdU83NDNveU16UDEyV2VmNmNVWFg2eFRqWVMwdERRZE9IQkFGb3RGcnE2dWF0Njh1UVlPSEdqMy9aQ1VsS1JISG5ta1J1MEhTTDk4c1ZkRlI0L0laS3FjM3lycWpROGJlankzcS8yWDZ5b2w2ZnlvLzJub29UaE5lWGw1all2WXQ5cnE4dXpaczBhRzVMVVpKOFhGeGRxMWE1Y2thZVRJa1dyVnF0VXRuZU51ZCs3cUZRMUwyaTVKNlJtUHovSnQ0T0g4YWpBRDNnalpycFpuWldVcEt5dExVdFY2N0srLy90cllaODJhTlZxelpvM0R4MWRXVnRyMUVyYTVYclZIWjYyTGFkKyt2WTRmUHk2cGFsM3JrQ0ZEZE96WU1VbHkrTUZudXdEZzUrZDNTOVhENjZKTm16YnEyYk9uWFJYMjA2ZFB5ODNOVFc1dWJnb0xDelBXRTFWZkEyNmJBYmV0czc5Vlo4NmNVVlJVbFBIMzFLbFRGUjBkcmFLaUlxMWZ2MTdoNGVGMis2OWR1OWFZMGJBVm40TnozRzNCdDFTVi90cS9mMy9qYnc4UGoxcTlyNjlkSHd2Y1MrclNzY0xUMDlPNHlIb2p3NGNQcjlYeDJyVnJWMk9HdkRaNjl1eDUwOCtZMm80QitEV3lXQ3kxTG1CNE01MDZkVktuVHAwYzN1ZnE2dXB3R1FnZ0VZQTNTaE1tVEpDWGw1Y1NFeE4xNU1nUnViaTRhT2JNbWVyU3BZdnk4L052MkdmVXg4ZEhVNlpNdVN1REJFbkdMRjJQSGoxa01wbDA5dXhaU1ZXQmdPMUtwSTNWYXBWVUZVelkxdGQyNjliTldOTjNwejMvL1BNYU5HaVFQdjc0WXlVbkp4cy9lcTVORGJ3VG5uenlTYTFkdTFicDZlbUtqNC9Yczg4K2E2eHpTazVPTnRMUGUvYnNLWDkvL3pzeUJnQUFBS0N4SVFCdmhEcDM3cXhubjMzVzZOVWJIQndzSHg4ZjQwcmQwMDgvZmQzSE5tblN4SzZpYW1CZ29NTkNUUjk4OElHUjh2M0pKNS9VNCtodjdNU0pFNUprek5EYkF2THUzYnNicWZMWE9uNzh1REZ6UG1QR2pEc1NnTC81NXB0Njg4MDNhMngvOTkxM3RYdjNiaVVrSkdqVHBrM3ExS21UVVFGYmtwR21hSHNOcTFld3RkbTZkYXRST09kNnIvVzF2YzNOWnJQQ3dzSVVFUkdoMHRKU0xWNjhXT3ZYcjlmVnExZTFlUEZpWS9ZN1BEeWNORVFBQUFDZ25oQ0FOMUpyMXF4UlFVR0Jtalp0cXVuVHA2dXlzbEltazZsR3V5RkhYRjFkalhUcHdzSkN1YnU3cTFtelpuWjlmNnUzWjdpMmlyY3REZHRxdFRyc0ZYeXJTa3BLaklDN2QrL2V5czdPVm5wNnVpVFZxbEJiUXhnNWNxUjI3OTZ0SzFldWFPSENoZHF3WVlOZEFHNmJBZmYxOVZWUlVaRUNBZ0xVc21WTFRaczJ6YWpJWG4zOWRsMHFwZ2NFQkNnZ0lFQmZmZldWVHB3NG9WV3JWdW5DaFFzNmQrNmNwS29MTVlNSEQ2Nkhad2tBQUFCQUlnQnZsRkpTVW94V1AwMmJOdFVycjd5aTdPeHM3ZCsvWHhNblRyenA0NWNzV1dLMDF4bzdkcXlrcWtxdWppcHVPM0lyajZtTnpNeE1JMzM3czg4KzA4bVRKeVZWWFRCNDZLR0hhaFI5ZSthWlozVCsvSG1OR1ROR3k1Y3ZyN2R4T0RKbnpodzkvdmpqeXNuSnNldTdQbXJVS0FVR0Jtci8vdjFLUzB2VDZ0V3IxYTVkTytQKzZpbm9wMDZkVWxsWm1iS3pzKzJ5RUtwenRDNjNiZHUyUmtHOGEwVkhSeXNsSlVVWEwxNDBadEdscWl5SjZtdkdBUUFBQU55K2U3TTBMVzdJdzhQRDZETnF0VnFWbnA0dWQzZjNXNjRDZWJmdzlmWFYyMisvTFZkWFZ4MDZkTWhJc1gvc3NjZms2dXJhb0dQejhmR1JyNit2dzZKVWtaR1JjblYxVmZ2MjdUVjI3Rmk3TmVEVkM0VlV2NER3MEVNUDFjdTRXclJvVWFNSHRNbGswb29WSytvMU93RUFBQUFBTStDTmtxK3ZyOExDd3VUbDVhWFdyVnZMeDhlblJoL1I2clBjTnM2cVpuNDdBZ0lDRkJjWHA5bXpaeHR0Sm43NzI5ODI4S2h1ckUyYk5scTZkS2tlZnZoaGVYcDZLaWtwU1ZMTkFtd0hEaHd3Ym4vNzdiY08xK283V2dOK28wSnVYMzc1WlkzMmE1V1ZsWXFNakZSVVZKUkdqaHhacCtjQ0FBQUE0UG9Jd0J1aGl4Y3Zhc0NBQWZyNTU1OTE2dFFwZmZ2dHQ4ck96dGI0OGVNYmVtaTNyYUtpUWdrSkNYWTlIdDk1NXgzbDVPUm96cHc1ZGdYTWJGa0F6bkRwMGlXZE9YTkdPVGs1RHU4ZlBYcTAzYjZTNU9ibVpteExTMHRUY25LeThYZE1USXg2OU9oUm95ZDRiZGVBLy9PZi8xUmNYSnpScGsycWF1Tm10VnFWbDVlbkN4Y3VLRHc4WFAzNjlkT01HVFBrNys5L3ovWnlCZ0FBQUp5RkFMd1JXckZpaGI3NTVwc2Eyd01EQTQzYlM1WXN1VzdWY0VlMmJ0MnF2WHYzR245blptWWF0MTk0NFlWYkcyZ2Q1ZVRrYU9uU3BjWU1jdS9ldlpXWGw2Zk16RXl0WDc5ZWx5NWQwdno1ODlXOGVYT2RPWFBHS0FibmpQVDB1TGc0eGNYRk9id3ZQajVlNTg2ZGs4VmlVWDUrdmhJU0VpVEpicDEzYkd5c3BLcUNhMFZGUlNvb0tOQ01HVE0wWWNJRXU5N2lHUmtaUnRwNlpXV2xLaW9xVkZaV3ByS3lNbmw1ZVduZnZuMzYvUFBQbFphV1pqZUdKNTU0UW0rODhZYXNWcXNXTFZwa3BMc25KeWNyUER4Y2JkdTJWVkJRa01hTUdhTnUzYnJWM3dzREFBQUFOQ0lFNEkxUXAwNmRqTnMrUGo3cTFxMmJ1bmZ2cmw2OWV0M3lNYk96cyswQ3dlcHNsY252dEwvOTdXOUc4TjIzYjErOTk5NTdLaW9xMHNzdnY2ejc3cnRQOCtmUDEzUFBQYWZjM0Z5N3h3MFlNTUFwNDd1ZXdzSkNiZDI2dGNiMkVTTkdTSklTRXhPTjV6VjM3bHhaTEJZdFg3NWN4Y1hGaW8rUHQzdk05YklZZXZYcXBkRFFVTVhFeE5qTi9IZm8wRUdSa1pIR3VUdzhQTFI2OVdydDNyMWJzYkd4dW5qeG9pUXBLeXRMbXpkdk5ucVZBd0FBQUtnN0F2QkdhTnk0Y1JvK2ZMaDY5T2doTHk4dmgvdk1temZQYmtaY2tzTUs2Yk5temFyeitkZXRXMWZueDlURzNMbHpsWnFhcW80ZE8rcjN2Lys5WEZ4YzVPbnBxYlZyMStvM3YvbU5QRHc4OU9DRER4ckJyTWxrVWxCUWtKNTg4c2s3TXA3cW9xT2pOV0hDQkYyNmRNbG9IMmFiZWUvWHI1K2txdDdjcnE2dTh2YjJWa0JBZ0VKRFF5VlZGVnhyM2JxMXVuWHJwdURnWUpsTUpuWHExRWtiTjI3VThlUEhsWitmZjlQekJ3UUVhTml3WVFvSkNWRmNYSnc2ZCs2c2FkT21hZno0OFhhRjNxU3ExMlhjdUhFS0NnclM3dDI3dFhQblRxV2xwU2t5TWxJREJ3NnN6NWNGQUFBQWFGUUl3QnVoN3QyN1gvYysyNXJpcmwyNzFsaFBiUC9DNG9FQUFBUWtTVVJCVkFzVXZiMjlqVzIySUxFdS9QejhKRWtQUFBCQW5SOTdJMmF6V1I5ODhFR050Y3IzMzMrL2NUczZPbHEvL1BLTExCYUxXclpzYWRldnZMNjV1YmxwKy9idGRtUHc4ZkhSRjE5OFliZmZvRUdEYXJSSXUvWTR5NVl0VTY5ZXZXUXltU1JKQXdjT05JTGg4dkp5RlJVVnFiaTRXS1dscFNvdExWVjVlYm1SZ2k1VnRTS1RwSmt6WjZwLy8vNGFOR2lRY2F6cmNYRnhVWEJ3c0lLRGczWCsvSG1IRmR3QkFBQUExQjRCT093NFNvVzJXYjkrZmIyY0l5Z29xRjZPNDhqTkNvWGRmLy85ZGdINW5XUTJtNDJMRGJmclJtM0hMQmFMN3J2dnZscGRUTEJZTExmVXdvemdHd0FBQUxoOWxEVUdBQUFBQU1BSkNNQUJBQUFBQUhBQ0FuQUFBQUFBQUp5QUFCd0FBQUFBQUNjZ0FBY0FBQUFBd0FrSXdBRUFBQUFBY0FJQ2NBQUFBQUFBbklBQUhBQUFBQUFBSnlBQUJ3QUFBQURBQ1FqQUFRQUFBQUJ3QWdKd0FBQUFBQUNjZ0FBY0FBQUFBQUFuSUFBSEFBQUFBTUFKQ01BQkFBQUFBSEFDQW5BQUFBQUFBSnlBQUJ3QUFBQUFBQ2NnQUFjQUFBQUF3QWtJd0FFQUFBQUFjQUlDY0FBQUFBQUFuSUFBSEFBQUFBQUFKeUFBQndBQUFBREFDUWpBQVFBQUFBQndBZ0p3QUFBQUFBQ2NnQUFjQUFBQUFBQW5JQUFIQUFBQUFNQUpDTUFCQUFBQUFIQUNBbkFBQUFBQUFKeWdTVU1QQURmMitDZmZOZlFRQUtlNFVscldJT2VkdFA1WWc1d1h2MzZYcnBRMDlCRHVlcGMrK3FDaGh3RFVtNHBmZm1ub0lkd1JEeVZ1YStnaDRGZnFRckcxb1lmd3EwUUFmdmRLbGZUQXo5YmloaDRINEV6blN6MHVPdW5UdkRKVk1qMUFFSVY2OEZOREQrQnVVeW1sbXFRSDd0V0FCWTFjaGVVL0RUMkVlbUZTcWlyMUFFRVVibGNsMzROMVFnQitsMnJaVVgxeU05U21vY2NCT0ZPNXk4V2ZVeVpQZGtwRWJNb3I2aU52ZDk1anVHMWZ6WDg0UTY4MjlDanVMcTJ2bHZiSmRlZjloWHVQMmFYb2lsZjRrc3NOUFk3NmtHRSsxNmU5MnZNK3hXM0xESGdwUTVyVjBNT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OEN2emYzS1lhcFZ2VGJjUkFBQUFBRWxGVGtTdVFtQ0MiLAogICAiVHlwZSIgOiAiZmxvdyIKfQo="/>
    </extobj>
  </extobjs>
</s:customData>
</file>

<file path=customXml/itemProps3.xml><?xml version="1.0" encoding="utf-8"?>
<ds:datastoreItem xmlns:ds="http://schemas.openxmlformats.org/officeDocument/2006/customXml" ds:itemID="s:customData">
  <ds:schemaRefs>
    <ds:schemaRef ds:uri="http://www.wps.cn/officeDocument/2013/wpsCustom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Eclipse</Template>
  <TotalTime>0</TotalTime>
  <Words>1691</Words>
  <Application>WPS 演示</Application>
  <PresentationFormat>全屏显示(4:3)</PresentationFormat>
  <Paragraphs>175</Paragraphs>
  <Slides>23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7</vt:i4>
      </vt:variant>
      <vt:variant>
        <vt:lpstr>幻灯片标题</vt:lpstr>
      </vt:variant>
      <vt:variant>
        <vt:i4>23</vt:i4>
      </vt:variant>
    </vt:vector>
  </HeadingPairs>
  <TitlesOfParts>
    <vt:vector size="41" baseType="lpstr">
      <vt:lpstr>Arial</vt:lpstr>
      <vt:lpstr>宋体</vt:lpstr>
      <vt:lpstr>Wingdings</vt:lpstr>
      <vt:lpstr>Verdana</vt:lpstr>
      <vt:lpstr>Times New Roman</vt:lpstr>
      <vt:lpstr>楷体_GB2312</vt:lpstr>
      <vt:lpstr>新宋体</vt:lpstr>
      <vt:lpstr>微软雅黑</vt:lpstr>
      <vt:lpstr>Arial Unicode MS</vt:lpstr>
      <vt:lpstr>Eclipse</vt:lpstr>
      <vt:lpstr>1_Eclipse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                                     数学建模的应用举例 </vt:lpstr>
      <vt:lpstr>情景问题：</vt:lpstr>
      <vt:lpstr>复习：数学建模的一般过程</vt:lpstr>
      <vt:lpstr>1、分析问题</vt:lpstr>
      <vt:lpstr>2、模型准备</vt:lpstr>
      <vt:lpstr>2、模型准备</vt:lpstr>
      <vt:lpstr>2、模型准备</vt:lpstr>
      <vt:lpstr>2、模型准备</vt:lpstr>
      <vt:lpstr>2、模型准备</vt:lpstr>
      <vt:lpstr>3、建立模型</vt:lpstr>
      <vt:lpstr>3、建立模型</vt:lpstr>
      <vt:lpstr>3、建立模型</vt:lpstr>
      <vt:lpstr>3、建立模型</vt:lpstr>
      <vt:lpstr>3、建立模型</vt:lpstr>
      <vt:lpstr>3、建立模型</vt:lpstr>
      <vt:lpstr>4、求解模型</vt:lpstr>
      <vt:lpstr>4、求解模型</vt:lpstr>
      <vt:lpstr>4、求解模型</vt:lpstr>
      <vt:lpstr>5、解决问题</vt:lpstr>
      <vt:lpstr>6、模型的优化推广</vt:lpstr>
      <vt:lpstr>归纳小结：</vt:lpstr>
      <vt:lpstr>课后作业：</vt:lpstr>
      <vt:lpstr>PowerPoint 演示文稿</vt:lpstr>
    </vt:vector>
  </TitlesOfParts>
  <Company>MC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1.4.1                                      正弦函数、余弦函数的图象</dc:title>
  <dc:creator>MC SYSTEM</dc:creator>
  <cp:lastModifiedBy>文字</cp:lastModifiedBy>
  <cp:revision>212</cp:revision>
  <dcterms:created xsi:type="dcterms:W3CDTF">2001-12-31T16:21:00Z</dcterms:created>
  <dcterms:modified xsi:type="dcterms:W3CDTF">2020-05-08T12:41:49Z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