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6" r:id="rId2"/>
    <p:sldId id="279" r:id="rId3"/>
    <p:sldId id="282" r:id="rId4"/>
    <p:sldId id="281" r:id="rId5"/>
    <p:sldId id="283" r:id="rId6"/>
    <p:sldId id="284" r:id="rId7"/>
    <p:sldId id="285" r:id="rId8"/>
    <p:sldId id="286" r:id="rId9"/>
    <p:sldId id="287" r:id="rId10"/>
    <p:sldId id="288" r:id="rId11"/>
    <p:sldId id="289" r:id="rId12"/>
    <p:sldId id="290" r:id="rId13"/>
    <p:sldId id="296" r:id="rId14"/>
    <p:sldId id="298" r:id="rId15"/>
    <p:sldId id="291" r:id="rId16"/>
    <p:sldId id="292" r:id="rId17"/>
    <p:sldId id="293" r:id="rId18"/>
    <p:sldId id="300" r:id="rId19"/>
    <p:sldId id="301" r:id="rId20"/>
    <p:sldId id="294" r:id="rId21"/>
    <p:sldId id="295" r:id="rId22"/>
    <p:sldId id="299"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472B"/>
    <a:srgbClr val="5B626F"/>
    <a:srgbClr val="42506B"/>
    <a:srgbClr val="F04A4C"/>
    <a:srgbClr val="E9E9EB"/>
    <a:srgbClr val="3E619B"/>
    <a:srgbClr val="C44F3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5" d="100"/>
          <a:sy n="65" d="100"/>
        </p:scale>
        <p:origin x="187" y="6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20.5.17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20.5.17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20.5.17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20.5.17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20.5.17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20.5.17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2506B"/>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957202" y="947829"/>
            <a:ext cx="5647877" cy="15558032"/>
            <a:chOff x="3853637" y="-2162808"/>
            <a:chExt cx="4404352" cy="11522936"/>
          </a:xfrm>
        </p:grpSpPr>
        <p:sp>
          <p:nvSpPr>
            <p:cNvPr id="18" name="矩形 17"/>
            <p:cNvSpPr/>
            <p:nvPr/>
          </p:nvSpPr>
          <p:spPr>
            <a:xfrm rot="3600000">
              <a:off x="-570606" y="3624293"/>
              <a:ext cx="10381785" cy="557561"/>
            </a:xfrm>
            <a:prstGeom prst="rect">
              <a:avLst/>
            </a:prstGeom>
            <a:solidFill>
              <a:srgbClr val="C44F3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3600000">
              <a:off x="-1058475" y="3890455"/>
              <a:ext cx="10381785" cy="557561"/>
            </a:xfrm>
            <a:prstGeom prst="rect">
              <a:avLst/>
            </a:prstGeom>
            <a:solidFill>
              <a:srgbClr val="F04A4C"/>
            </a:solidFill>
            <a:ln>
              <a:solidFill>
                <a:srgbClr val="F04A4C"/>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3600000">
              <a:off x="-84116" y="3358132"/>
              <a:ext cx="10381785" cy="557561"/>
            </a:xfrm>
            <a:prstGeom prst="rect">
              <a:avLst/>
            </a:prstGeom>
            <a:solidFill>
              <a:srgbClr val="3E619B"/>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3600000">
              <a:off x="402374" y="3091968"/>
              <a:ext cx="10381785" cy="557561"/>
            </a:xfrm>
            <a:prstGeom prst="rect">
              <a:avLst/>
            </a:prstGeom>
            <a:solidFill>
              <a:srgbClr val="E9E9EB"/>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3600000">
              <a:off x="1814805" y="3281632"/>
              <a:ext cx="10381785" cy="557561"/>
            </a:xfrm>
            <a:prstGeom prst="rect">
              <a:avLst/>
            </a:prstGeom>
            <a:solidFill>
              <a:srgbClr val="C44F3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3600000">
              <a:off x="1326933" y="3547793"/>
              <a:ext cx="10381785" cy="557561"/>
            </a:xfrm>
            <a:prstGeom prst="rect">
              <a:avLst/>
            </a:prstGeom>
            <a:solidFill>
              <a:srgbClr val="F04A4C"/>
            </a:solidFill>
            <a:ln>
              <a:solidFill>
                <a:srgbClr val="F04A4C"/>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rot="3600000">
              <a:off x="2302175" y="3015469"/>
              <a:ext cx="10381785" cy="557561"/>
            </a:xfrm>
            <a:prstGeom prst="rect">
              <a:avLst/>
            </a:prstGeom>
            <a:solidFill>
              <a:srgbClr val="3E619B"/>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rot="3600000">
              <a:off x="2788316" y="2749304"/>
              <a:ext cx="10381785" cy="557561"/>
            </a:xfrm>
            <a:prstGeom prst="rect">
              <a:avLst/>
            </a:prstGeom>
            <a:solidFill>
              <a:srgbClr val="E9E9EB"/>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任意多边形: 形状 8"/>
          <p:cNvSpPr/>
          <p:nvPr/>
        </p:nvSpPr>
        <p:spPr>
          <a:xfrm>
            <a:off x="2706660" y="7608623"/>
            <a:ext cx="2174397" cy="2174398"/>
          </a:xfrm>
          <a:custGeom>
            <a:avLst/>
            <a:gdLst>
              <a:gd name="connsiteX0" fmla="*/ 1087197 w 2174397"/>
              <a:gd name="connsiteY0" fmla="*/ 0 h 2174398"/>
              <a:gd name="connsiteX1" fmla="*/ 1087197 w 2174397"/>
              <a:gd name="connsiteY1" fmla="*/ 1087200 h 2174398"/>
              <a:gd name="connsiteX2" fmla="*/ 2174397 w 2174397"/>
              <a:gd name="connsiteY2" fmla="*/ 1087200 h 2174398"/>
              <a:gd name="connsiteX3" fmla="*/ 1198357 w 2174397"/>
              <a:gd name="connsiteY3" fmla="*/ 2168787 h 2174398"/>
              <a:gd name="connsiteX4" fmla="*/ 1087245 w 2174397"/>
              <a:gd name="connsiteY4" fmla="*/ 2174398 h 2174398"/>
              <a:gd name="connsiteX5" fmla="*/ 976142 w 2174397"/>
              <a:gd name="connsiteY5" fmla="*/ 2168787 h 2174398"/>
              <a:gd name="connsiteX6" fmla="*/ 5611 w 2174397"/>
              <a:gd name="connsiteY6" fmla="*/ 1198257 h 2174398"/>
              <a:gd name="connsiteX7" fmla="*/ 0 w 2174397"/>
              <a:gd name="connsiteY7" fmla="*/ 1087143 h 2174398"/>
              <a:gd name="connsiteX8" fmla="*/ 5610 w 2174397"/>
              <a:gd name="connsiteY8" fmla="*/ 976040 h 2174398"/>
              <a:gd name="connsiteX9" fmla="*/ 1087197 w 2174397"/>
              <a:gd name="connsiteY9" fmla="*/ 0 h 217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4397" h="2174398">
                <a:moveTo>
                  <a:pt x="1087197" y="0"/>
                </a:moveTo>
                <a:lnTo>
                  <a:pt x="1087197" y="1087200"/>
                </a:lnTo>
                <a:lnTo>
                  <a:pt x="2174397" y="1087200"/>
                </a:lnTo>
                <a:cubicBezTo>
                  <a:pt x="2174397" y="1650116"/>
                  <a:pt x="1746584" y="2113112"/>
                  <a:pt x="1198357" y="2168787"/>
                </a:cubicBezTo>
                <a:lnTo>
                  <a:pt x="1087245" y="2174398"/>
                </a:lnTo>
                <a:lnTo>
                  <a:pt x="976142" y="2168787"/>
                </a:lnTo>
                <a:cubicBezTo>
                  <a:pt x="464408" y="2116818"/>
                  <a:pt x="57580" y="1709990"/>
                  <a:pt x="5611" y="1198257"/>
                </a:cubicBezTo>
                <a:lnTo>
                  <a:pt x="0" y="1087143"/>
                </a:lnTo>
                <a:lnTo>
                  <a:pt x="5610" y="976040"/>
                </a:lnTo>
                <a:cubicBezTo>
                  <a:pt x="61286" y="427813"/>
                  <a:pt x="524281" y="0"/>
                  <a:pt x="1087197" y="0"/>
                </a:cubicBezTo>
                <a:close/>
              </a:path>
            </a:pathLst>
          </a:custGeom>
          <a:solidFill>
            <a:srgbClr val="3E619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9" name="任意多边形: 形状 18"/>
          <p:cNvSpPr/>
          <p:nvPr/>
        </p:nvSpPr>
        <p:spPr>
          <a:xfrm>
            <a:off x="10403393" y="-2344737"/>
            <a:ext cx="954767" cy="954516"/>
          </a:xfrm>
          <a:custGeom>
            <a:avLst/>
            <a:gdLst>
              <a:gd name="connsiteX0" fmla="*/ 0 w 954767"/>
              <a:gd name="connsiteY0" fmla="*/ 0 h 954516"/>
              <a:gd name="connsiteX1" fmla="*/ 67720 w 954767"/>
              <a:gd name="connsiteY1" fmla="*/ 9034 h 954516"/>
              <a:gd name="connsiteX2" fmla="*/ 940379 w 954767"/>
              <a:gd name="connsiteY2" fmla="*/ 860235 h 954516"/>
              <a:gd name="connsiteX3" fmla="*/ 954767 w 954767"/>
              <a:gd name="connsiteY3" fmla="*/ 954516 h 954516"/>
              <a:gd name="connsiteX4" fmla="*/ 0 w 954767"/>
              <a:gd name="connsiteY4" fmla="*/ 954516 h 954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767" h="954516">
                <a:moveTo>
                  <a:pt x="0" y="0"/>
                </a:moveTo>
                <a:lnTo>
                  <a:pt x="67720" y="9034"/>
                </a:lnTo>
                <a:cubicBezTo>
                  <a:pt x="504977" y="87147"/>
                  <a:pt x="851674" y="426698"/>
                  <a:pt x="940379" y="860235"/>
                </a:cubicBezTo>
                <a:lnTo>
                  <a:pt x="954767" y="954516"/>
                </a:lnTo>
                <a:lnTo>
                  <a:pt x="0" y="954516"/>
                </a:lnTo>
                <a:close/>
              </a:path>
            </a:pathLst>
          </a:custGeom>
          <a:solidFill>
            <a:srgbClr val="F04A4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nvGrpSpPr>
          <p:cNvPr id="26" name="组合 25"/>
          <p:cNvGrpSpPr/>
          <p:nvPr/>
        </p:nvGrpSpPr>
        <p:grpSpPr>
          <a:xfrm>
            <a:off x="520800" y="2052831"/>
            <a:ext cx="7066879" cy="954516"/>
            <a:chOff x="1127760" y="2859632"/>
            <a:chExt cx="7066879" cy="954516"/>
          </a:xfrm>
          <a:effectLst>
            <a:outerShdw blurRad="50800" dist="38100" dir="2700000" algn="tl" rotWithShape="0">
              <a:prstClr val="black">
                <a:alpha val="40000"/>
              </a:prstClr>
            </a:outerShdw>
          </a:effectLst>
        </p:grpSpPr>
        <p:sp>
          <p:nvSpPr>
            <p:cNvPr id="25" name="矩形: 圆角 24"/>
            <p:cNvSpPr/>
            <p:nvPr/>
          </p:nvSpPr>
          <p:spPr>
            <a:xfrm>
              <a:off x="1127760" y="2859632"/>
              <a:ext cx="7066879" cy="954516"/>
            </a:xfrm>
            <a:prstGeom prst="roundRect">
              <a:avLst/>
            </a:prstGeom>
            <a:solidFill>
              <a:srgbClr val="B8472B"/>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440577" y="2952169"/>
              <a:ext cx="6567824" cy="769441"/>
            </a:xfrm>
            <a:prstGeom prst="rect">
              <a:avLst/>
            </a:prstGeom>
            <a:noFill/>
            <a:scene3d>
              <a:camera prst="orthographicFront"/>
              <a:lightRig rig="threePt" dir="t"/>
            </a:scene3d>
            <a:sp3d>
              <a:bevelT prst="angle"/>
            </a:sp3d>
          </p:spPr>
          <p:txBody>
            <a:bodyPr wrap="none" rtlCol="0">
              <a:spAutoFit/>
            </a:bodyPr>
            <a:lstStyle/>
            <a:p>
              <a:r>
                <a:rPr lang="zh-CN" altLang="en-US" sz="4400" b="1" dirty="0">
                  <a:solidFill>
                    <a:srgbClr val="E9E9EB"/>
                  </a:solidFill>
                  <a:latin typeface="Adobe 黑体 Std R" panose="020B0400000000000000" pitchFamily="34" charset="-122"/>
                  <a:ea typeface="Adobe 黑体 Std R" panose="020B0400000000000000" pitchFamily="34" charset="-122"/>
                </a:rPr>
                <a:t>数学建模之猪肉解冻问题</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44333" decel="55667" fill="hold" grpId="0" nodeType="clickEffect">
                                  <p:stCondLst>
                                    <p:cond delay="0"/>
                                  </p:stCondLst>
                                  <p:childTnLst>
                                    <p:animMotion origin="layout" path="M 0.02187 0.02222 L -0.19922 0.63796 " pathEditMode="relative" rAng="0" ptsTypes="AA">
                                      <p:cBhvr>
                                        <p:cTn id="6" dur="3000" fill="hold"/>
                                        <p:tgtEl>
                                          <p:spTgt spid="19"/>
                                        </p:tgtEl>
                                        <p:attrNameLst>
                                          <p:attrName>ppt_x</p:attrName>
                                          <p:attrName>ppt_y</p:attrName>
                                        </p:attrNameLst>
                                      </p:cBhvr>
                                      <p:rCtr x="-11055" y="30787"/>
                                    </p:animMotion>
                                  </p:childTnLst>
                                </p:cTn>
                              </p:par>
                              <p:par>
                                <p:cTn id="7" presetID="42" presetClass="path" presetSubtype="0" accel="44333" decel="55667" fill="hold" grpId="0" nodeType="withEffect">
                                  <p:stCondLst>
                                    <p:cond delay="0"/>
                                  </p:stCondLst>
                                  <p:childTnLst>
                                    <p:animMotion origin="layout" path="M 2.08333E-6 4.44444E-6 L 0.33216 -0.81274 " pathEditMode="relative" rAng="0" ptsTypes="AA">
                                      <p:cBhvr>
                                        <p:cTn id="8" dur="3000" fill="hold"/>
                                        <p:tgtEl>
                                          <p:spTgt spid="9"/>
                                        </p:tgtEl>
                                        <p:attrNameLst>
                                          <p:attrName>ppt_x</p:attrName>
                                          <p:attrName>ppt_y</p:attrName>
                                        </p:attrNameLst>
                                      </p:cBhvr>
                                      <p:rCtr x="16602" y="-40648"/>
                                    </p:animMotion>
                                  </p:childTnLst>
                                </p:cTn>
                              </p:par>
                            </p:childTnLst>
                          </p:cTn>
                        </p:par>
                        <p:par>
                          <p:cTn id="9" fill="hold">
                            <p:stCondLst>
                              <p:cond delay="3000"/>
                            </p:stCondLst>
                            <p:childTnLst>
                              <p:par>
                                <p:cTn id="10" presetID="2" presetClass="entr" presetSubtype="4" decel="76000" fill="hold" nodeType="afterEffect">
                                  <p:stCondLst>
                                    <p:cond delay="25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1250" fill="hold"/>
                                        <p:tgtEl>
                                          <p:spTgt spid="26"/>
                                        </p:tgtEl>
                                        <p:attrNameLst>
                                          <p:attrName>ppt_x</p:attrName>
                                        </p:attrNameLst>
                                      </p:cBhvr>
                                      <p:tavLst>
                                        <p:tav tm="0">
                                          <p:val>
                                            <p:strVal val="#ppt_x"/>
                                          </p:val>
                                        </p:tav>
                                        <p:tav tm="100000">
                                          <p:val>
                                            <p:strVal val="#ppt_x"/>
                                          </p:val>
                                        </p:tav>
                                      </p:tavLst>
                                    </p:anim>
                                    <p:anim calcmode="lin" valueType="num">
                                      <p:cBhvr additive="base">
                                        <p:cTn id="13" dur="125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4500"/>
                            </p:stCondLst>
                            <p:childTnLst>
                              <p:par>
                                <p:cTn id="15" presetID="42" presetClass="path" presetSubtype="0" accel="50000" decel="50000" fill="hold" nodeType="afterEffect">
                                  <p:stCondLst>
                                    <p:cond delay="0"/>
                                  </p:stCondLst>
                                  <p:childTnLst>
                                    <p:animMotion origin="layout" path="M 3.54167E-6 -3.7037E-6 L 0.91901 -0.76782 " pathEditMode="relative" rAng="0" ptsTypes="AA">
                                      <p:cBhvr>
                                        <p:cTn id="16" dur="2250" fill="hold"/>
                                        <p:tgtEl>
                                          <p:spTgt spid="2"/>
                                        </p:tgtEl>
                                        <p:attrNameLst>
                                          <p:attrName>ppt_x</p:attrName>
                                          <p:attrName>ppt_y</p:attrName>
                                        </p:attrNameLst>
                                      </p:cBhvr>
                                      <p:rCtr x="45951" y="-38403"/>
                                    </p:animMotion>
                                  </p:childTnLst>
                                </p:cTn>
                              </p:par>
                            </p:childTnLst>
                          </p:cTn>
                        </p:par>
                        <p:par>
                          <p:cTn id="17" fill="hold">
                            <p:stCondLst>
                              <p:cond delay="6750"/>
                            </p:stCondLst>
                            <p:childTnLst>
                              <p:par>
                                <p:cTn id="18" presetID="6" presetClass="emph" presetSubtype="0" fill="hold" nodeType="afterEffect">
                                  <p:stCondLst>
                                    <p:cond delay="500"/>
                                  </p:stCondLst>
                                  <p:childTnLst>
                                    <p:animScale>
                                      <p:cBhvr>
                                        <p:cTn id="19" dur="2250" fill="hold"/>
                                        <p:tgtEl>
                                          <p:spTgt spid="2"/>
                                        </p:tgtEl>
                                      </p:cBhvr>
                                      <p:by x="240000" y="2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ED06F37-220D-477B-B85C-D6CAB64A50C1}"/>
              </a:ext>
            </a:extLst>
          </p:cNvPr>
          <p:cNvSpPr/>
          <p:nvPr/>
        </p:nvSpPr>
        <p:spPr>
          <a:xfrm>
            <a:off x="1028700" y="329287"/>
            <a:ext cx="9499600" cy="954107"/>
          </a:xfrm>
          <a:prstGeom prst="rect">
            <a:avLst/>
          </a:prstGeom>
        </p:spPr>
        <p:txBody>
          <a:bodyPr wrap="square">
            <a:spAutoFit/>
          </a:bodyPr>
          <a:lstStyle/>
          <a:p>
            <a:pPr>
              <a:spcAft>
                <a:spcPts val="0"/>
              </a:spcAft>
            </a:pPr>
            <a:r>
              <a:rPr lang="zh-CN" altLang="zh-CN" sz="2800" b="1"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测量过程：</a:t>
            </a:r>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每隔</a:t>
            </a:r>
            <a:r>
              <a:rPr lang="en-US"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10</a:t>
            </a:r>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分钟，用小刀从冻肉的一面插入，测量小刀刺入冻肉的长度，记录在表格中。</a:t>
            </a:r>
          </a:p>
        </p:txBody>
      </p:sp>
      <mc:AlternateContent xmlns:mc="http://schemas.openxmlformats.org/markup-compatibility/2006">
        <mc:Choice xmlns:a14="http://schemas.microsoft.com/office/drawing/2010/main" Requires="a14">
          <p:sp>
            <p:nvSpPr>
              <p:cNvPr id="3" name="矩形 2">
                <a:extLst>
                  <a:ext uri="{FF2B5EF4-FFF2-40B4-BE49-F238E27FC236}">
                    <a16:creationId xmlns:a16="http://schemas.microsoft.com/office/drawing/2014/main" id="{0A68D5F8-B82F-48D2-8A99-0211FAAAE577}"/>
                  </a:ext>
                </a:extLst>
              </p:cNvPr>
              <p:cNvSpPr/>
              <p:nvPr/>
            </p:nvSpPr>
            <p:spPr>
              <a:xfrm>
                <a:off x="1028700" y="1365249"/>
                <a:ext cx="9880600" cy="954107"/>
              </a:xfrm>
              <a:prstGeom prst="rect">
                <a:avLst/>
              </a:prstGeom>
            </p:spPr>
            <p:txBody>
              <a:bodyPr wrap="square">
                <a:spAutoFit/>
              </a:bodyPr>
              <a:lstStyle/>
              <a:p>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设冻肉被小刀刺入的长度从</a:t>
                </a:r>
                <a:r>
                  <a:rPr lang="en-US"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0 mm</a:t>
                </a:r>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开始，统计经过</a:t>
                </a:r>
                <a14:m>
                  <m:oMath xmlns:m="http://schemas.openxmlformats.org/officeDocument/2006/math">
                    <m:r>
                      <a:rPr lang="en-US" altLang="zh-CN" sz="280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𝑥</m:t>
                    </m:r>
                  </m:oMath>
                </a14:m>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个</a:t>
                </a:r>
                <a:r>
                  <a:rPr lang="en-US"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10 min</a:t>
                </a:r>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后小刀刺入的长度，计算刺入的长度占冻肉厚度一半的比值为</a:t>
                </a:r>
                <a14:m>
                  <m:oMath xmlns:m="http://schemas.openxmlformats.org/officeDocument/2006/math">
                    <m:r>
                      <a:rPr lang="en-US" altLang="zh-CN" sz="280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𝑦</m:t>
                    </m:r>
                  </m:oMath>
                </a14:m>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a:t>
                </a:r>
                <a:endParaRPr lang="zh-CN" altLang="en-US" sz="2800" dirty="0"/>
              </a:p>
            </p:txBody>
          </p:sp>
        </mc:Choice>
        <mc:Fallback>
          <p:sp>
            <p:nvSpPr>
              <p:cNvPr id="3" name="矩形 2">
                <a:extLst>
                  <a:ext uri="{FF2B5EF4-FFF2-40B4-BE49-F238E27FC236}">
                    <a16:creationId xmlns:a16="http://schemas.microsoft.com/office/drawing/2014/main" id="{0A68D5F8-B82F-48D2-8A99-0211FAAAE577}"/>
                  </a:ext>
                </a:extLst>
              </p:cNvPr>
              <p:cNvSpPr>
                <a:spLocks noRot="1" noChangeAspect="1" noMove="1" noResize="1" noEditPoints="1" noAdjustHandles="1" noChangeArrowheads="1" noChangeShapeType="1" noTextEdit="1"/>
              </p:cNvSpPr>
              <p:nvPr/>
            </p:nvSpPr>
            <p:spPr>
              <a:xfrm>
                <a:off x="1028700" y="1365249"/>
                <a:ext cx="9880600" cy="954107"/>
              </a:xfrm>
              <a:prstGeom prst="rect">
                <a:avLst/>
              </a:prstGeom>
              <a:blipFill>
                <a:blip r:embed="rId2"/>
                <a:stretch>
                  <a:fillRect l="-1295" t="-7051" r="-4874" b="-1730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graphicFrame>
            <p:nvGraphicFramePr>
              <p:cNvPr id="4" name="表格 3">
                <a:extLst>
                  <a:ext uri="{FF2B5EF4-FFF2-40B4-BE49-F238E27FC236}">
                    <a16:creationId xmlns:a16="http://schemas.microsoft.com/office/drawing/2014/main" id="{E229C277-56D6-4A42-B585-FA53A0BDE44A}"/>
                  </a:ext>
                </a:extLst>
              </p:cNvPr>
              <p:cNvGraphicFramePr>
                <a:graphicFrameLocks noGrp="1"/>
              </p:cNvGraphicFramePr>
              <p:nvPr>
                <p:extLst>
                  <p:ext uri="{D42A27DB-BD31-4B8C-83A1-F6EECF244321}">
                    <p14:modId xmlns:p14="http://schemas.microsoft.com/office/powerpoint/2010/main" val="909106728"/>
                  </p:ext>
                </p:extLst>
              </p:nvPr>
            </p:nvGraphicFramePr>
            <p:xfrm>
              <a:off x="279400" y="3018455"/>
              <a:ext cx="11633199" cy="1520190"/>
            </p:xfrm>
            <a:graphic>
              <a:graphicData uri="http://schemas.openxmlformats.org/drawingml/2006/table">
                <a:tbl>
                  <a:tblPr firstRow="1" firstCol="1" bandRow="1"/>
                  <a:tblGrid>
                    <a:gridCol w="4327326">
                      <a:extLst>
                        <a:ext uri="{9D8B030D-6E8A-4147-A177-3AD203B41FA5}">
                          <a16:colId xmlns:a16="http://schemas.microsoft.com/office/drawing/2014/main" val="2169378673"/>
                        </a:ext>
                      </a:extLst>
                    </a:gridCol>
                    <a:gridCol w="1517374">
                      <a:extLst>
                        <a:ext uri="{9D8B030D-6E8A-4147-A177-3AD203B41FA5}">
                          <a16:colId xmlns:a16="http://schemas.microsoft.com/office/drawing/2014/main" val="297528931"/>
                        </a:ext>
                      </a:extLst>
                    </a:gridCol>
                    <a:gridCol w="1475224">
                      <a:extLst>
                        <a:ext uri="{9D8B030D-6E8A-4147-A177-3AD203B41FA5}">
                          <a16:colId xmlns:a16="http://schemas.microsoft.com/office/drawing/2014/main" val="532262817"/>
                        </a:ext>
                      </a:extLst>
                    </a:gridCol>
                    <a:gridCol w="1433076">
                      <a:extLst>
                        <a:ext uri="{9D8B030D-6E8A-4147-A177-3AD203B41FA5}">
                          <a16:colId xmlns:a16="http://schemas.microsoft.com/office/drawing/2014/main" val="1508488584"/>
                        </a:ext>
                      </a:extLst>
                    </a:gridCol>
                    <a:gridCol w="1503324">
                      <a:extLst>
                        <a:ext uri="{9D8B030D-6E8A-4147-A177-3AD203B41FA5}">
                          <a16:colId xmlns:a16="http://schemas.microsoft.com/office/drawing/2014/main" val="719545674"/>
                        </a:ext>
                      </a:extLst>
                    </a:gridCol>
                    <a:gridCol w="1376875">
                      <a:extLst>
                        <a:ext uri="{9D8B030D-6E8A-4147-A177-3AD203B41FA5}">
                          <a16:colId xmlns:a16="http://schemas.microsoft.com/office/drawing/2014/main" val="4157228018"/>
                        </a:ext>
                      </a:extLst>
                    </a:gridCol>
                  </a:tblGrid>
                  <a:tr h="297180">
                    <a:tc>
                      <a:txBody>
                        <a:bodyPr/>
                        <a:lstStyle/>
                        <a:p>
                          <a:pPr algn="ctr" fontAlgn="ctr">
                            <a:lnSpc>
                              <a:spcPct val="100000"/>
                            </a:lnSpc>
                            <a:spcAft>
                              <a:spcPts val="0"/>
                            </a:spcAft>
                          </a:pPr>
                          <a:r>
                            <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时间</a:t>
                          </a:r>
                          <a14:m>
                            <m:oMath xmlns:m="http://schemas.openxmlformats.org/officeDocument/2006/math">
                              <m:r>
                                <a:rPr lang="en-US" sz="3200" i="1" kern="100" baseline="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𝑥</m:t>
                              </m:r>
                            </m:oMath>
                          </a14:m>
                          <a:r>
                            <a:rPr lang="en-US"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/10min</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3</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4</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1401975712"/>
                      </a:ext>
                    </a:extLst>
                  </a:tr>
                  <a:tr h="297180">
                    <a:tc>
                      <a:txBody>
                        <a:bodyPr/>
                        <a:lstStyle/>
                        <a:p>
                          <a:pPr algn="ctr" fontAlgn="ctr">
                            <a:lnSpc>
                              <a:spcPct val="100000"/>
                            </a:lnSpc>
                            <a:spcAft>
                              <a:spcPts val="0"/>
                            </a:spcAft>
                          </a:pPr>
                          <a:r>
                            <a:rPr lang="zh-CN" sz="3200" kern="0" baseline="0" dirty="0">
                              <a:solidFill>
                                <a:schemeClr val="bg1"/>
                              </a:solidFill>
                              <a:effectLst/>
                              <a:latin typeface="等线" panose="02010600030101010101" pitchFamily="2" charset="-122"/>
                              <a:ea typeface="等线" panose="02010600030101010101" pitchFamily="2" charset="-122"/>
                              <a:cs typeface="宋体" panose="02010600030101010101" pitchFamily="2" charset="-122"/>
                            </a:rPr>
                            <a:t>小刀刺入的长度</a:t>
                          </a:r>
                          <a:r>
                            <a:rPr lang="en-US" sz="3200" kern="0" baseline="0" dirty="0">
                              <a:solidFill>
                                <a:schemeClr val="bg1"/>
                              </a:solidFill>
                              <a:effectLst/>
                              <a:latin typeface="等线" panose="02010600030101010101" pitchFamily="2" charset="-122"/>
                              <a:ea typeface="等线" panose="02010600030101010101" pitchFamily="2" charset="-122"/>
                              <a:cs typeface="宋体" panose="02010600030101010101" pitchFamily="2" charset="-122"/>
                            </a:rPr>
                            <a:t>/mm</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16</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23</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728686093"/>
                      </a:ext>
                    </a:extLst>
                  </a:tr>
                  <a:tr h="297180">
                    <a:tc>
                      <a:txBody>
                        <a:bodyPr/>
                        <a:lstStyle/>
                        <a:p>
                          <a:pPr algn="ctr" fontAlgn="ctr">
                            <a:lnSpc>
                              <a:spcPct val="100000"/>
                            </a:lnSpc>
                            <a:spcAft>
                              <a:spcPts val="0"/>
                            </a:spcAft>
                          </a:pPr>
                          <a:r>
                            <a:rPr lang="zh-CN" sz="3200" kern="0" baseline="0" dirty="0">
                              <a:solidFill>
                                <a:schemeClr val="bg1"/>
                              </a:solidFill>
                              <a:effectLst/>
                              <a:latin typeface="等线" panose="02010600030101010101" pitchFamily="2" charset="-122"/>
                              <a:ea typeface="等线" panose="02010600030101010101" pitchFamily="2" charset="-122"/>
                              <a:cs typeface="宋体" panose="02010600030101010101" pitchFamily="2" charset="-122"/>
                            </a:rPr>
                            <a:t>占冻肉厚度一半的比值</a:t>
                          </a:r>
                          <a14:m>
                            <m:oMath xmlns:m="http://schemas.openxmlformats.org/officeDocument/2006/math">
                              <m:r>
                                <a:rPr lang="en-US" sz="3200" i="1" kern="0" baseline="0">
                                  <a:solidFill>
                                    <a:schemeClr val="bg1"/>
                                  </a:solidFill>
                                  <a:effectLst/>
                                  <a:latin typeface="Cambria Math" panose="02040503050406030204" pitchFamily="18" charset="0"/>
                                  <a:ea typeface="宋体" panose="02010600030101010101" pitchFamily="2" charset="-122"/>
                                  <a:cs typeface="宋体" panose="02010600030101010101" pitchFamily="2" charset="-122"/>
                                </a:rPr>
                                <m:t>𝑦</m:t>
                              </m:r>
                            </m:oMath>
                          </a14:m>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0.250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0.400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0.500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0.575</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565878219"/>
                      </a:ext>
                    </a:extLst>
                  </a:tr>
                </a:tbl>
              </a:graphicData>
            </a:graphic>
          </p:graphicFrame>
        </mc:Choice>
        <mc:Fallback>
          <p:graphicFrame>
            <p:nvGraphicFramePr>
              <p:cNvPr id="4" name="表格 3">
                <a:extLst>
                  <a:ext uri="{FF2B5EF4-FFF2-40B4-BE49-F238E27FC236}">
                    <a16:creationId xmlns:a16="http://schemas.microsoft.com/office/drawing/2014/main" id="{E229C277-56D6-4A42-B585-FA53A0BDE44A}"/>
                  </a:ext>
                </a:extLst>
              </p:cNvPr>
              <p:cNvGraphicFramePr>
                <a:graphicFrameLocks noGrp="1"/>
              </p:cNvGraphicFramePr>
              <p:nvPr>
                <p:extLst>
                  <p:ext uri="{D42A27DB-BD31-4B8C-83A1-F6EECF244321}">
                    <p14:modId xmlns:p14="http://schemas.microsoft.com/office/powerpoint/2010/main" val="909106728"/>
                  </p:ext>
                </p:extLst>
              </p:nvPr>
            </p:nvGraphicFramePr>
            <p:xfrm>
              <a:off x="279400" y="3018455"/>
              <a:ext cx="11633199" cy="1520190"/>
            </p:xfrm>
            <a:graphic>
              <a:graphicData uri="http://schemas.openxmlformats.org/drawingml/2006/table">
                <a:tbl>
                  <a:tblPr firstRow="1" firstCol="1" bandRow="1"/>
                  <a:tblGrid>
                    <a:gridCol w="4327326">
                      <a:extLst>
                        <a:ext uri="{9D8B030D-6E8A-4147-A177-3AD203B41FA5}">
                          <a16:colId xmlns:a16="http://schemas.microsoft.com/office/drawing/2014/main" val="2169378673"/>
                        </a:ext>
                      </a:extLst>
                    </a:gridCol>
                    <a:gridCol w="1517374">
                      <a:extLst>
                        <a:ext uri="{9D8B030D-6E8A-4147-A177-3AD203B41FA5}">
                          <a16:colId xmlns:a16="http://schemas.microsoft.com/office/drawing/2014/main" val="297528931"/>
                        </a:ext>
                      </a:extLst>
                    </a:gridCol>
                    <a:gridCol w="1475224">
                      <a:extLst>
                        <a:ext uri="{9D8B030D-6E8A-4147-A177-3AD203B41FA5}">
                          <a16:colId xmlns:a16="http://schemas.microsoft.com/office/drawing/2014/main" val="532262817"/>
                        </a:ext>
                      </a:extLst>
                    </a:gridCol>
                    <a:gridCol w="1433076">
                      <a:extLst>
                        <a:ext uri="{9D8B030D-6E8A-4147-A177-3AD203B41FA5}">
                          <a16:colId xmlns:a16="http://schemas.microsoft.com/office/drawing/2014/main" val="1508488584"/>
                        </a:ext>
                      </a:extLst>
                    </a:gridCol>
                    <a:gridCol w="1503324">
                      <a:extLst>
                        <a:ext uri="{9D8B030D-6E8A-4147-A177-3AD203B41FA5}">
                          <a16:colId xmlns:a16="http://schemas.microsoft.com/office/drawing/2014/main" val="719545674"/>
                        </a:ext>
                      </a:extLst>
                    </a:gridCol>
                    <a:gridCol w="1376875">
                      <a:extLst>
                        <a:ext uri="{9D8B030D-6E8A-4147-A177-3AD203B41FA5}">
                          <a16:colId xmlns:a16="http://schemas.microsoft.com/office/drawing/2014/main" val="4157228018"/>
                        </a:ext>
                      </a:extLst>
                    </a:gridCol>
                  </a:tblGrid>
                  <a:tr h="506730">
                    <a:tc>
                      <a:txBody>
                        <a:bodyPr/>
                        <a:lstStyle/>
                        <a:p>
                          <a:endParaRPr lang="zh-CN"/>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3"/>
                          <a:stretch>
                            <a:fillRect l="-282" t="-22892" r="-169296" b="-246988"/>
                          </a:stretch>
                        </a:blip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3</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4</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1401975712"/>
                      </a:ext>
                    </a:extLst>
                  </a:tr>
                  <a:tr h="506730">
                    <a:tc>
                      <a:txBody>
                        <a:bodyPr/>
                        <a:lstStyle/>
                        <a:p>
                          <a:pPr algn="ctr" fontAlgn="ctr">
                            <a:lnSpc>
                              <a:spcPct val="100000"/>
                            </a:lnSpc>
                            <a:spcAft>
                              <a:spcPts val="0"/>
                            </a:spcAft>
                          </a:pPr>
                          <a:r>
                            <a:rPr lang="zh-CN" sz="3200" kern="0" baseline="0" dirty="0">
                              <a:solidFill>
                                <a:schemeClr val="bg1"/>
                              </a:solidFill>
                              <a:effectLst/>
                              <a:latin typeface="等线" panose="02010600030101010101" pitchFamily="2" charset="-122"/>
                              <a:ea typeface="等线" panose="02010600030101010101" pitchFamily="2" charset="-122"/>
                              <a:cs typeface="宋体" panose="02010600030101010101" pitchFamily="2" charset="-122"/>
                            </a:rPr>
                            <a:t>小刀刺入的长度</a:t>
                          </a:r>
                          <a:r>
                            <a:rPr lang="en-US" sz="3200" kern="0" baseline="0" dirty="0">
                              <a:solidFill>
                                <a:schemeClr val="bg1"/>
                              </a:solidFill>
                              <a:effectLst/>
                              <a:latin typeface="等线" panose="02010600030101010101" pitchFamily="2" charset="-122"/>
                              <a:ea typeface="等线" panose="02010600030101010101" pitchFamily="2" charset="-122"/>
                              <a:cs typeface="宋体" panose="02010600030101010101" pitchFamily="2" charset="-122"/>
                            </a:rPr>
                            <a:t>/mm</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16</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23</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728686093"/>
                      </a:ext>
                    </a:extLst>
                  </a:tr>
                  <a:tr h="506730">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3"/>
                          <a:stretch>
                            <a:fillRect l="-282" t="-224096" r="-169296" b="-45783"/>
                          </a:stretch>
                        </a:blip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0.250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0.400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0.500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0.575</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565878219"/>
                      </a:ext>
                    </a:extLst>
                  </a:tr>
                </a:tbl>
              </a:graphicData>
            </a:graphic>
          </p:graphicFrame>
        </mc:Fallback>
      </mc:AlternateContent>
    </p:spTree>
    <p:extLst>
      <p:ext uri="{BB962C8B-B14F-4D97-AF65-F5344CB8AC3E}">
        <p14:creationId xmlns:p14="http://schemas.microsoft.com/office/powerpoint/2010/main" val="2229739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2F2BFC0-FE22-4190-A69D-EF618D3092B7}"/>
              </a:ext>
            </a:extLst>
          </p:cNvPr>
          <p:cNvSpPr/>
          <p:nvPr/>
        </p:nvSpPr>
        <p:spPr>
          <a:xfrm>
            <a:off x="1037492" y="405752"/>
            <a:ext cx="10117016" cy="1569660"/>
          </a:xfrm>
          <a:prstGeom prst="rect">
            <a:avLst/>
          </a:prstGeom>
        </p:spPr>
        <p:txBody>
          <a:bodyPr wrap="square">
            <a:spAutoFit/>
          </a:bodyPr>
          <a:lstStyle/>
          <a:p>
            <a:r>
              <a:rPr lang="zh-CN" altLang="en-US" sz="3200"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问题</a:t>
            </a:r>
            <a:r>
              <a:rPr lang="en-US" altLang="zh-CN" sz="3200"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5</a:t>
            </a:r>
            <a:r>
              <a:rPr lang="zh-CN" altLang="en-US" sz="3200"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：小刀刺入的长度与冻肉厚度一半的比值是时间的函数，但没有现成的函数模型。按照我们研究陌生函数的经验，同学们说说我们应该如何处理这些数据呢？</a:t>
            </a:r>
            <a:endParaRPr lang="zh-CN"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3" name="表格 2">
                <a:extLst>
                  <a:ext uri="{FF2B5EF4-FFF2-40B4-BE49-F238E27FC236}">
                    <a16:creationId xmlns:a16="http://schemas.microsoft.com/office/drawing/2014/main" id="{614DEE70-9BCE-4B64-9063-63AC29C54DEC}"/>
                  </a:ext>
                </a:extLst>
              </p:cNvPr>
              <p:cNvGraphicFramePr>
                <a:graphicFrameLocks noGrp="1"/>
              </p:cNvGraphicFramePr>
              <p:nvPr>
                <p:extLst>
                  <p:ext uri="{D42A27DB-BD31-4B8C-83A1-F6EECF244321}">
                    <p14:modId xmlns:p14="http://schemas.microsoft.com/office/powerpoint/2010/main" val="750034427"/>
                  </p:ext>
                </p:extLst>
              </p:nvPr>
            </p:nvGraphicFramePr>
            <p:xfrm>
              <a:off x="279400" y="2121716"/>
              <a:ext cx="11633199" cy="1520190"/>
            </p:xfrm>
            <a:graphic>
              <a:graphicData uri="http://schemas.openxmlformats.org/drawingml/2006/table">
                <a:tbl>
                  <a:tblPr firstRow="1" firstCol="1" bandRow="1"/>
                  <a:tblGrid>
                    <a:gridCol w="4327326">
                      <a:extLst>
                        <a:ext uri="{9D8B030D-6E8A-4147-A177-3AD203B41FA5}">
                          <a16:colId xmlns:a16="http://schemas.microsoft.com/office/drawing/2014/main" val="2169378673"/>
                        </a:ext>
                      </a:extLst>
                    </a:gridCol>
                    <a:gridCol w="1517374">
                      <a:extLst>
                        <a:ext uri="{9D8B030D-6E8A-4147-A177-3AD203B41FA5}">
                          <a16:colId xmlns:a16="http://schemas.microsoft.com/office/drawing/2014/main" val="297528931"/>
                        </a:ext>
                      </a:extLst>
                    </a:gridCol>
                    <a:gridCol w="1475224">
                      <a:extLst>
                        <a:ext uri="{9D8B030D-6E8A-4147-A177-3AD203B41FA5}">
                          <a16:colId xmlns:a16="http://schemas.microsoft.com/office/drawing/2014/main" val="532262817"/>
                        </a:ext>
                      </a:extLst>
                    </a:gridCol>
                    <a:gridCol w="1433076">
                      <a:extLst>
                        <a:ext uri="{9D8B030D-6E8A-4147-A177-3AD203B41FA5}">
                          <a16:colId xmlns:a16="http://schemas.microsoft.com/office/drawing/2014/main" val="1508488584"/>
                        </a:ext>
                      </a:extLst>
                    </a:gridCol>
                    <a:gridCol w="1503324">
                      <a:extLst>
                        <a:ext uri="{9D8B030D-6E8A-4147-A177-3AD203B41FA5}">
                          <a16:colId xmlns:a16="http://schemas.microsoft.com/office/drawing/2014/main" val="719545674"/>
                        </a:ext>
                      </a:extLst>
                    </a:gridCol>
                    <a:gridCol w="1376875">
                      <a:extLst>
                        <a:ext uri="{9D8B030D-6E8A-4147-A177-3AD203B41FA5}">
                          <a16:colId xmlns:a16="http://schemas.microsoft.com/office/drawing/2014/main" val="4157228018"/>
                        </a:ext>
                      </a:extLst>
                    </a:gridCol>
                  </a:tblGrid>
                  <a:tr h="297180">
                    <a:tc>
                      <a:txBody>
                        <a:bodyPr/>
                        <a:lstStyle/>
                        <a:p>
                          <a:pPr algn="ctr" fontAlgn="ctr">
                            <a:lnSpc>
                              <a:spcPct val="100000"/>
                            </a:lnSpc>
                            <a:spcAft>
                              <a:spcPts val="0"/>
                            </a:spcAft>
                          </a:pPr>
                          <a:r>
                            <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时间</a:t>
                          </a:r>
                          <a14:m>
                            <m:oMath xmlns:m="http://schemas.openxmlformats.org/officeDocument/2006/math">
                              <m:r>
                                <a:rPr lang="en-US" sz="3200" i="1" kern="100" baseline="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𝑥</m:t>
                              </m:r>
                            </m:oMath>
                          </a14:m>
                          <a:r>
                            <a:rPr lang="en-US"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/10min</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3</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4</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1401975712"/>
                      </a:ext>
                    </a:extLst>
                  </a:tr>
                  <a:tr h="297180">
                    <a:tc>
                      <a:txBody>
                        <a:bodyPr/>
                        <a:lstStyle/>
                        <a:p>
                          <a:pPr algn="ctr" fontAlgn="ctr">
                            <a:lnSpc>
                              <a:spcPct val="100000"/>
                            </a:lnSpc>
                            <a:spcAft>
                              <a:spcPts val="0"/>
                            </a:spcAft>
                          </a:pPr>
                          <a:r>
                            <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小刀刺入的长度</a:t>
                          </a:r>
                          <a:r>
                            <a:rPr lang="en-US"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/mm</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16</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23</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728686093"/>
                      </a:ext>
                    </a:extLst>
                  </a:tr>
                  <a:tr h="297180">
                    <a:tc>
                      <a:txBody>
                        <a:bodyPr/>
                        <a:lstStyle/>
                        <a:p>
                          <a:pPr algn="ctr" fontAlgn="ctr">
                            <a:lnSpc>
                              <a:spcPct val="100000"/>
                            </a:lnSpc>
                            <a:spcAft>
                              <a:spcPts val="0"/>
                            </a:spcAft>
                          </a:pPr>
                          <a:r>
                            <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占冻肉厚度一半的比值</a:t>
                          </a:r>
                          <a14:m>
                            <m:oMath xmlns:m="http://schemas.openxmlformats.org/officeDocument/2006/math">
                              <m:r>
                                <a:rPr lang="en-US" sz="3200" kern="100" baseline="0">
                                  <a:solidFill>
                                    <a:schemeClr val="bg1"/>
                                  </a:solidFill>
                                  <a:effectLst/>
                                  <a:latin typeface="等线" panose="02010600030101010101" pitchFamily="2" charset="-122"/>
                                  <a:ea typeface="等线" panose="02010600030101010101" pitchFamily="2" charset="-122"/>
                                  <a:cs typeface="Times New Roman" panose="02020603050405020304" pitchFamily="18" charset="0"/>
                                </a:rPr>
                                <m:t>𝑦</m:t>
                              </m:r>
                            </m:oMath>
                          </a14:m>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0.250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0.400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0.500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0.575</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565878219"/>
                      </a:ext>
                    </a:extLst>
                  </a:tr>
                </a:tbl>
              </a:graphicData>
            </a:graphic>
          </p:graphicFrame>
        </mc:Choice>
        <mc:Fallback>
          <p:graphicFrame>
            <p:nvGraphicFramePr>
              <p:cNvPr id="3" name="表格 2">
                <a:extLst>
                  <a:ext uri="{FF2B5EF4-FFF2-40B4-BE49-F238E27FC236}">
                    <a16:creationId xmlns:a16="http://schemas.microsoft.com/office/drawing/2014/main" id="{614DEE70-9BCE-4B64-9063-63AC29C54DEC}"/>
                  </a:ext>
                </a:extLst>
              </p:cNvPr>
              <p:cNvGraphicFramePr>
                <a:graphicFrameLocks noGrp="1"/>
              </p:cNvGraphicFramePr>
              <p:nvPr>
                <p:extLst>
                  <p:ext uri="{D42A27DB-BD31-4B8C-83A1-F6EECF244321}">
                    <p14:modId xmlns:p14="http://schemas.microsoft.com/office/powerpoint/2010/main" val="750034427"/>
                  </p:ext>
                </p:extLst>
              </p:nvPr>
            </p:nvGraphicFramePr>
            <p:xfrm>
              <a:off x="279400" y="2121716"/>
              <a:ext cx="11633199" cy="1520190"/>
            </p:xfrm>
            <a:graphic>
              <a:graphicData uri="http://schemas.openxmlformats.org/drawingml/2006/table">
                <a:tbl>
                  <a:tblPr firstRow="1" firstCol="1" bandRow="1"/>
                  <a:tblGrid>
                    <a:gridCol w="4327326">
                      <a:extLst>
                        <a:ext uri="{9D8B030D-6E8A-4147-A177-3AD203B41FA5}">
                          <a16:colId xmlns:a16="http://schemas.microsoft.com/office/drawing/2014/main" val="2169378673"/>
                        </a:ext>
                      </a:extLst>
                    </a:gridCol>
                    <a:gridCol w="1517374">
                      <a:extLst>
                        <a:ext uri="{9D8B030D-6E8A-4147-A177-3AD203B41FA5}">
                          <a16:colId xmlns:a16="http://schemas.microsoft.com/office/drawing/2014/main" val="297528931"/>
                        </a:ext>
                      </a:extLst>
                    </a:gridCol>
                    <a:gridCol w="1475224">
                      <a:extLst>
                        <a:ext uri="{9D8B030D-6E8A-4147-A177-3AD203B41FA5}">
                          <a16:colId xmlns:a16="http://schemas.microsoft.com/office/drawing/2014/main" val="532262817"/>
                        </a:ext>
                      </a:extLst>
                    </a:gridCol>
                    <a:gridCol w="1433076">
                      <a:extLst>
                        <a:ext uri="{9D8B030D-6E8A-4147-A177-3AD203B41FA5}">
                          <a16:colId xmlns:a16="http://schemas.microsoft.com/office/drawing/2014/main" val="1508488584"/>
                        </a:ext>
                      </a:extLst>
                    </a:gridCol>
                    <a:gridCol w="1503324">
                      <a:extLst>
                        <a:ext uri="{9D8B030D-6E8A-4147-A177-3AD203B41FA5}">
                          <a16:colId xmlns:a16="http://schemas.microsoft.com/office/drawing/2014/main" val="719545674"/>
                        </a:ext>
                      </a:extLst>
                    </a:gridCol>
                    <a:gridCol w="1376875">
                      <a:extLst>
                        <a:ext uri="{9D8B030D-6E8A-4147-A177-3AD203B41FA5}">
                          <a16:colId xmlns:a16="http://schemas.microsoft.com/office/drawing/2014/main" val="4157228018"/>
                        </a:ext>
                      </a:extLst>
                    </a:gridCol>
                  </a:tblGrid>
                  <a:tr h="506730">
                    <a:tc>
                      <a:txBody>
                        <a:bodyPr/>
                        <a:lstStyle/>
                        <a:p>
                          <a:endParaRPr lang="zh-CN"/>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282" t="-22892" r="-169296" b="-246988"/>
                          </a:stretch>
                        </a:blip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3</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4</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1401975712"/>
                      </a:ext>
                    </a:extLst>
                  </a:tr>
                  <a:tr h="506730">
                    <a:tc>
                      <a:txBody>
                        <a:bodyPr/>
                        <a:lstStyle/>
                        <a:p>
                          <a:pPr algn="ctr" fontAlgn="ctr">
                            <a:lnSpc>
                              <a:spcPct val="100000"/>
                            </a:lnSpc>
                            <a:spcAft>
                              <a:spcPts val="0"/>
                            </a:spcAft>
                          </a:pPr>
                          <a:r>
                            <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小刀刺入的长度</a:t>
                          </a:r>
                          <a:r>
                            <a:rPr lang="en-US"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/mm</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16</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23</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728686093"/>
                      </a:ext>
                    </a:extLst>
                  </a:tr>
                  <a:tr h="506730">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282" t="-224096" r="-169296" b="-45783"/>
                          </a:stretch>
                        </a:blip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0.250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0.400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0.500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0.575</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565878219"/>
                      </a:ext>
                    </a:extLst>
                  </a:tr>
                </a:tbl>
              </a:graphicData>
            </a:graphic>
          </p:graphicFrame>
        </mc:Fallback>
      </mc:AlternateContent>
      <p:pic>
        <p:nvPicPr>
          <p:cNvPr id="11" name="图片 10">
            <a:extLst>
              <a:ext uri="{FF2B5EF4-FFF2-40B4-BE49-F238E27FC236}">
                <a16:creationId xmlns:a16="http://schemas.microsoft.com/office/drawing/2014/main" id="{F42593CB-E787-4659-9F95-D07C07BB319B}"/>
              </a:ext>
            </a:extLst>
          </p:cNvPr>
          <p:cNvPicPr>
            <a:picLocks noChangeAspect="1"/>
          </p:cNvPicPr>
          <p:nvPr/>
        </p:nvPicPr>
        <p:blipFill>
          <a:blip r:embed="rId3">
            <a:clrChange>
              <a:clrFrom>
                <a:srgbClr val="3C506B"/>
              </a:clrFrom>
              <a:clrTo>
                <a:srgbClr val="3C506B">
                  <a:alpha val="0"/>
                </a:srgbClr>
              </a:clrTo>
            </a:clrChange>
          </a:blip>
          <a:stretch>
            <a:fillRect/>
          </a:stretch>
        </p:blipFill>
        <p:spPr>
          <a:xfrm>
            <a:off x="3459735" y="3772097"/>
            <a:ext cx="5272528" cy="3121466"/>
          </a:xfrm>
          <a:prstGeom prst="rect">
            <a:avLst/>
          </a:prstGeom>
        </p:spPr>
      </p:pic>
      <p:pic>
        <p:nvPicPr>
          <p:cNvPr id="12" name="图片 11">
            <a:extLst>
              <a:ext uri="{FF2B5EF4-FFF2-40B4-BE49-F238E27FC236}">
                <a16:creationId xmlns:a16="http://schemas.microsoft.com/office/drawing/2014/main" id="{84D34A18-1C69-4172-AF26-D2B4309B2519}"/>
              </a:ext>
            </a:extLst>
          </p:cNvPr>
          <p:cNvPicPr>
            <a:picLocks noChangeAspect="1"/>
          </p:cNvPicPr>
          <p:nvPr/>
        </p:nvPicPr>
        <p:blipFill>
          <a:blip r:embed="rId4">
            <a:clrChange>
              <a:clrFrom>
                <a:srgbClr val="3C506B"/>
              </a:clrFrom>
              <a:clrTo>
                <a:srgbClr val="3C506B">
                  <a:alpha val="0"/>
                </a:srgbClr>
              </a:clrTo>
            </a:clrChange>
          </a:blip>
          <a:stretch>
            <a:fillRect/>
          </a:stretch>
        </p:blipFill>
        <p:spPr>
          <a:xfrm>
            <a:off x="3459735" y="3772097"/>
            <a:ext cx="5272528" cy="3121466"/>
          </a:xfrm>
          <a:prstGeom prst="rect">
            <a:avLst/>
          </a:prstGeom>
        </p:spPr>
      </p:pic>
      <p:pic>
        <p:nvPicPr>
          <p:cNvPr id="13" name="图片 12">
            <a:extLst>
              <a:ext uri="{FF2B5EF4-FFF2-40B4-BE49-F238E27FC236}">
                <a16:creationId xmlns:a16="http://schemas.microsoft.com/office/drawing/2014/main" id="{DCB09C5C-859F-4B29-9860-DA48BCBB042A}"/>
              </a:ext>
            </a:extLst>
          </p:cNvPr>
          <p:cNvPicPr>
            <a:picLocks noChangeAspect="1"/>
          </p:cNvPicPr>
          <p:nvPr/>
        </p:nvPicPr>
        <p:blipFill>
          <a:blip r:embed="rId5">
            <a:clrChange>
              <a:clrFrom>
                <a:srgbClr val="3C506B"/>
              </a:clrFrom>
              <a:clrTo>
                <a:srgbClr val="3C506B">
                  <a:alpha val="0"/>
                </a:srgbClr>
              </a:clrTo>
            </a:clrChange>
          </a:blip>
          <a:stretch>
            <a:fillRect/>
          </a:stretch>
        </p:blipFill>
        <p:spPr>
          <a:xfrm>
            <a:off x="3459735" y="3772097"/>
            <a:ext cx="5272528" cy="3121466"/>
          </a:xfrm>
          <a:prstGeom prst="rect">
            <a:avLst/>
          </a:prstGeom>
        </p:spPr>
      </p:pic>
      <p:pic>
        <p:nvPicPr>
          <p:cNvPr id="14" name="图片 13">
            <a:extLst>
              <a:ext uri="{FF2B5EF4-FFF2-40B4-BE49-F238E27FC236}">
                <a16:creationId xmlns:a16="http://schemas.microsoft.com/office/drawing/2014/main" id="{25CF49AD-80E8-41E1-92B6-58B5846508D2}"/>
              </a:ext>
            </a:extLst>
          </p:cNvPr>
          <p:cNvPicPr>
            <a:picLocks noChangeAspect="1"/>
          </p:cNvPicPr>
          <p:nvPr/>
        </p:nvPicPr>
        <p:blipFill>
          <a:blip r:embed="rId6">
            <a:clrChange>
              <a:clrFrom>
                <a:srgbClr val="3C506B"/>
              </a:clrFrom>
              <a:clrTo>
                <a:srgbClr val="3C506B">
                  <a:alpha val="0"/>
                </a:srgbClr>
              </a:clrTo>
            </a:clrChange>
          </a:blip>
          <a:stretch>
            <a:fillRect/>
          </a:stretch>
        </p:blipFill>
        <p:spPr>
          <a:xfrm>
            <a:off x="3459735" y="3772097"/>
            <a:ext cx="5272528" cy="3121466"/>
          </a:xfrm>
          <a:prstGeom prst="rect">
            <a:avLst/>
          </a:prstGeom>
        </p:spPr>
      </p:pic>
      <p:pic>
        <p:nvPicPr>
          <p:cNvPr id="15" name="图片 14">
            <a:extLst>
              <a:ext uri="{FF2B5EF4-FFF2-40B4-BE49-F238E27FC236}">
                <a16:creationId xmlns:a16="http://schemas.microsoft.com/office/drawing/2014/main" id="{72B2AE95-FE27-431B-A39F-817D0C2EEA54}"/>
              </a:ext>
            </a:extLst>
          </p:cNvPr>
          <p:cNvPicPr>
            <a:picLocks noChangeAspect="1"/>
          </p:cNvPicPr>
          <p:nvPr/>
        </p:nvPicPr>
        <p:blipFill>
          <a:blip r:embed="rId7">
            <a:clrChange>
              <a:clrFrom>
                <a:srgbClr val="3C506B"/>
              </a:clrFrom>
              <a:clrTo>
                <a:srgbClr val="3C506B">
                  <a:alpha val="0"/>
                </a:srgbClr>
              </a:clrTo>
            </a:clrChange>
          </a:blip>
          <a:stretch>
            <a:fillRect/>
          </a:stretch>
        </p:blipFill>
        <p:spPr>
          <a:xfrm>
            <a:off x="3459735" y="3772097"/>
            <a:ext cx="5272528" cy="3121466"/>
          </a:xfrm>
          <a:prstGeom prst="rect">
            <a:avLst/>
          </a:prstGeom>
        </p:spPr>
      </p:pic>
    </p:spTree>
    <p:extLst>
      <p:ext uri="{BB962C8B-B14F-4D97-AF65-F5344CB8AC3E}">
        <p14:creationId xmlns:p14="http://schemas.microsoft.com/office/powerpoint/2010/main" val="4185316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75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7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7A279F2-06F5-47B3-8B94-8F703DA24474}"/>
              </a:ext>
            </a:extLst>
          </p:cNvPr>
          <p:cNvSpPr/>
          <p:nvPr/>
        </p:nvSpPr>
        <p:spPr>
          <a:xfrm>
            <a:off x="1037492" y="405752"/>
            <a:ext cx="10117016" cy="1569660"/>
          </a:xfrm>
          <a:prstGeom prst="rect">
            <a:avLst/>
          </a:prstGeom>
        </p:spPr>
        <p:txBody>
          <a:bodyPr wrap="square">
            <a:spAutoFit/>
          </a:bodyPr>
          <a:lstStyle/>
          <a:p>
            <a:r>
              <a:rPr lang="zh-CN" altLang="en-US" sz="3200"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问题</a:t>
            </a:r>
            <a:r>
              <a:rPr lang="en-US" altLang="zh-CN" sz="3200"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6</a:t>
            </a:r>
            <a:r>
              <a:rPr lang="zh-CN" altLang="en-US" sz="3200"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：观察散点图的分布状况，考虑到越到解冻后期，冻肉内部就越难解冻的事实，同学们说说我们可以选择什么类型的函数呢？</a:t>
            </a:r>
            <a:endParaRPr lang="zh-CN"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B0D3A7B4-3B9C-4F77-BD1F-E0D07F33152A}"/>
              </a:ext>
            </a:extLst>
          </p:cNvPr>
          <p:cNvPicPr>
            <a:picLocks noChangeAspect="1"/>
          </p:cNvPicPr>
          <p:nvPr/>
        </p:nvPicPr>
        <p:blipFill>
          <a:blip r:embed="rId2">
            <a:clrChange>
              <a:clrFrom>
                <a:srgbClr val="3C506B"/>
              </a:clrFrom>
              <a:clrTo>
                <a:srgbClr val="3C506B">
                  <a:alpha val="0"/>
                </a:srgbClr>
              </a:clrTo>
            </a:clrChange>
          </a:blip>
          <a:stretch>
            <a:fillRect/>
          </a:stretch>
        </p:blipFill>
        <p:spPr>
          <a:xfrm>
            <a:off x="2606167" y="2127811"/>
            <a:ext cx="6979665" cy="4132133"/>
          </a:xfrm>
          <a:prstGeom prst="rect">
            <a:avLst/>
          </a:prstGeom>
        </p:spPr>
      </p:pic>
    </p:spTree>
    <p:extLst>
      <p:ext uri="{BB962C8B-B14F-4D97-AF65-F5344CB8AC3E}">
        <p14:creationId xmlns:p14="http://schemas.microsoft.com/office/powerpoint/2010/main" val="39173686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矩形 2">
                <a:extLst>
                  <a:ext uri="{FF2B5EF4-FFF2-40B4-BE49-F238E27FC236}">
                    <a16:creationId xmlns:a16="http://schemas.microsoft.com/office/drawing/2014/main" id="{6ACFF3BE-A4E0-4DF6-B1F6-7A1B39D1218F}"/>
                  </a:ext>
                </a:extLst>
              </p:cNvPr>
              <p:cNvSpPr/>
              <p:nvPr/>
            </p:nvSpPr>
            <p:spPr>
              <a:xfrm>
                <a:off x="1916615" y="990599"/>
                <a:ext cx="5331071" cy="444737"/>
              </a:xfrm>
              <a:prstGeom prst="rect">
                <a:avLst/>
              </a:prstGeom>
            </p:spPr>
            <p:txBody>
              <a:bodyPr wrap="square">
                <a:spAutoFit/>
              </a:bodyPr>
              <a:lstStyle/>
              <a:p>
                <a:pPr>
                  <a:lnSpc>
                    <a:spcPts val="2400"/>
                  </a:lnSpc>
                  <a:spcAft>
                    <a:spcPts val="0"/>
                  </a:spcAft>
                </a:pPr>
                <a:r>
                  <a:rPr lang="en-US" altLang="zh-CN" sz="36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1</a:t>
                </a:r>
                <a:r>
                  <a:rPr lang="zh-CN" altLang="zh-CN" sz="36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lang="en-US" altLang="zh-CN" sz="360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𝑦</m:t>
                    </m:r>
                    <m:r>
                      <a:rPr lang="en-US" altLang="zh-CN" sz="3600"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360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𝑘𝑥</m:t>
                    </m:r>
                    <m:r>
                      <a:rPr lang="en-US" altLang="zh-CN" sz="360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360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𝑘</m:t>
                    </m:r>
                    <m:r>
                      <a:rPr lang="en-US" altLang="zh-CN" sz="3600"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&gt;0)</m:t>
                    </m:r>
                  </m:oMath>
                </a14:m>
                <a:endParaRPr lang="en-US" altLang="zh-CN" sz="36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mc:Choice>
        <mc:Fallback>
          <p:sp>
            <p:nvSpPr>
              <p:cNvPr id="3" name="矩形 2">
                <a:extLst>
                  <a:ext uri="{FF2B5EF4-FFF2-40B4-BE49-F238E27FC236}">
                    <a16:creationId xmlns:a16="http://schemas.microsoft.com/office/drawing/2014/main" id="{6ACFF3BE-A4E0-4DF6-B1F6-7A1B39D1218F}"/>
                  </a:ext>
                </a:extLst>
              </p:cNvPr>
              <p:cNvSpPr>
                <a:spLocks noRot="1" noChangeAspect="1" noMove="1" noResize="1" noEditPoints="1" noAdjustHandles="1" noChangeArrowheads="1" noChangeShapeType="1" noTextEdit="1"/>
              </p:cNvSpPr>
              <p:nvPr/>
            </p:nvSpPr>
            <p:spPr>
              <a:xfrm>
                <a:off x="1916615" y="990599"/>
                <a:ext cx="5331071" cy="444737"/>
              </a:xfrm>
              <a:prstGeom prst="rect">
                <a:avLst/>
              </a:prstGeom>
              <a:blipFill>
                <a:blip r:embed="rId2"/>
                <a:stretch>
                  <a:fillRect l="-3429" t="-64384" b="-5205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矩形 3">
                <a:extLst>
                  <a:ext uri="{FF2B5EF4-FFF2-40B4-BE49-F238E27FC236}">
                    <a16:creationId xmlns:a16="http://schemas.microsoft.com/office/drawing/2014/main" id="{13D03082-6040-4149-9296-1BCDBBEDC562}"/>
                  </a:ext>
                </a:extLst>
              </p:cNvPr>
              <p:cNvSpPr/>
              <p:nvPr/>
            </p:nvSpPr>
            <p:spPr>
              <a:xfrm>
                <a:off x="1916615" y="2343152"/>
                <a:ext cx="7455985" cy="754245"/>
              </a:xfrm>
              <a:prstGeom prst="rect">
                <a:avLst/>
              </a:prstGeom>
            </p:spPr>
            <p:txBody>
              <a:bodyPr wrap="square">
                <a:spAutoFit/>
              </a:bodyPr>
              <a:lstStyle/>
              <a:p>
                <a:pPr>
                  <a:lnSpc>
                    <a:spcPts val="2400"/>
                  </a:lnSpc>
                  <a:spcAft>
                    <a:spcPts val="0"/>
                  </a:spcAft>
                </a:pPr>
                <a:r>
                  <a:rPr lang="en-US" altLang="zh-CN" sz="36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2</a:t>
                </a:r>
                <a:r>
                  <a:rPr lang="zh-CN" altLang="zh-CN" sz="36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lang="en-US" altLang="zh-CN" sz="360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𝑦</m:t>
                    </m:r>
                    <m:r>
                      <a:rPr lang="en-US" altLang="zh-CN" sz="3600"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3600" b="0" i="1" kern="100" smtClean="0">
                        <a:solidFill>
                          <a:schemeClr val="bg1"/>
                        </a:solidFill>
                        <a:latin typeface="Cambria Math" panose="02040503050406030204" pitchFamily="18" charset="0"/>
                        <a:ea typeface="等线" panose="02010600030101010101" pitchFamily="2" charset="-122"/>
                        <a:cs typeface="Times New Roman" panose="02020603050405020304" pitchFamily="18" charset="0"/>
                      </a:rPr>
                      <m:t>𝑘</m:t>
                    </m:r>
                    <m:rad>
                      <m:radPr>
                        <m:degHide m:val="on"/>
                        <m:ctrlPr>
                          <a:rPr lang="en-US" altLang="zh-CN" sz="3600" b="0" i="1" kern="100" smtClean="0">
                            <a:solidFill>
                              <a:schemeClr val="bg1"/>
                            </a:solidFill>
                            <a:latin typeface="Cambria Math" panose="02040503050406030204" pitchFamily="18" charset="0"/>
                            <a:ea typeface="等线" panose="02010600030101010101" pitchFamily="2" charset="-122"/>
                            <a:cs typeface="Times New Roman" panose="02020603050405020304" pitchFamily="18" charset="0"/>
                          </a:rPr>
                        </m:ctrlPr>
                      </m:radPr>
                      <m:deg/>
                      <m:e>
                        <m:r>
                          <a:rPr lang="en-US" altLang="zh-CN" sz="360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𝑥</m:t>
                        </m:r>
                      </m:e>
                    </m:rad>
                  </m:oMath>
                </a14:m>
                <a:endParaRPr lang="en-US" altLang="zh-CN" sz="36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endParaRPr>
              </a:p>
              <a:p>
                <a:pPr>
                  <a:lnSpc>
                    <a:spcPts val="2400"/>
                  </a:lnSpc>
                  <a:spcAft>
                    <a:spcPts val="0"/>
                  </a:spcAft>
                </a:pPr>
                <a:endParaRPr lang="zh-CN" altLang="zh-CN" sz="36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mc:Choice>
        <mc:Fallback>
          <p:sp>
            <p:nvSpPr>
              <p:cNvPr id="4" name="矩形 3">
                <a:extLst>
                  <a:ext uri="{FF2B5EF4-FFF2-40B4-BE49-F238E27FC236}">
                    <a16:creationId xmlns:a16="http://schemas.microsoft.com/office/drawing/2014/main" id="{13D03082-6040-4149-9296-1BCDBBEDC562}"/>
                  </a:ext>
                </a:extLst>
              </p:cNvPr>
              <p:cNvSpPr>
                <a:spLocks noRot="1" noChangeAspect="1" noMove="1" noResize="1" noEditPoints="1" noAdjustHandles="1" noChangeArrowheads="1" noChangeShapeType="1" noTextEdit="1"/>
              </p:cNvSpPr>
              <p:nvPr/>
            </p:nvSpPr>
            <p:spPr>
              <a:xfrm>
                <a:off x="1916615" y="2343152"/>
                <a:ext cx="7455985" cy="754245"/>
              </a:xfrm>
              <a:prstGeom prst="rect">
                <a:avLst/>
              </a:prstGeom>
              <a:blipFill>
                <a:blip r:embed="rId3"/>
                <a:stretch>
                  <a:fillRect l="-2451" t="-3790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3C3D3BB9-311C-4868-8ADC-6CAA38B3B725}"/>
                  </a:ext>
                </a:extLst>
              </p:cNvPr>
              <p:cNvSpPr/>
              <p:nvPr/>
            </p:nvSpPr>
            <p:spPr>
              <a:xfrm>
                <a:off x="1916615" y="3760603"/>
                <a:ext cx="7265485" cy="444737"/>
              </a:xfrm>
              <a:prstGeom prst="rect">
                <a:avLst/>
              </a:prstGeom>
            </p:spPr>
            <p:txBody>
              <a:bodyPr wrap="square">
                <a:spAutoFit/>
              </a:bodyPr>
              <a:lstStyle/>
              <a:p>
                <a:pPr>
                  <a:lnSpc>
                    <a:spcPts val="2400"/>
                  </a:lnSpc>
                  <a:spcAft>
                    <a:spcPts val="0"/>
                  </a:spcAft>
                </a:pPr>
                <a:r>
                  <a:rPr lang="en-US" altLang="zh-CN" sz="36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3</a:t>
                </a:r>
                <a:r>
                  <a:rPr lang="zh-CN" altLang="zh-CN" sz="36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lang="en-US" altLang="zh-CN" sz="360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𝑦</m:t>
                    </m:r>
                    <m:r>
                      <a:rPr lang="en-US" altLang="zh-CN" sz="3600"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360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𝑘</m:t>
                    </m:r>
                    <m:sSup>
                      <m:sSupPr>
                        <m:ctrlPr>
                          <a:rPr lang="zh-CN" altLang="zh-CN" sz="36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𝑎</m:t>
                        </m:r>
                      </m:e>
                      <m:sup>
                        <m:r>
                          <a:rPr lang="en-US" altLang="zh-CN" sz="360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𝑥</m:t>
                        </m:r>
                      </m:sup>
                    </m:sSup>
                    <m:r>
                      <a:rPr lang="en-US" altLang="zh-CN" sz="3600"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+1</m:t>
                    </m:r>
                    <m:d>
                      <m:dPr>
                        <m:ctrlPr>
                          <a:rPr lang="zh-CN" altLang="zh-CN" sz="36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360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𝑘</m:t>
                        </m:r>
                        <m:r>
                          <a:rPr lang="en-US" altLang="zh-CN" sz="3600"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&lt;0</m:t>
                        </m:r>
                        <m:r>
                          <a:rPr lang="zh-CN" altLang="zh-CN" sz="3600"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3600"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0&lt;</m:t>
                        </m:r>
                        <m:r>
                          <a:rPr lang="en-US" altLang="zh-CN" sz="360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𝑎</m:t>
                        </m:r>
                        <m:r>
                          <a:rPr lang="en-US" altLang="zh-CN" sz="3600"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&lt;1</m:t>
                        </m:r>
                      </m:e>
                    </m:d>
                  </m:oMath>
                </a14:m>
                <a:endParaRPr lang="en-US" altLang="zh-CN" sz="36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mc:Choice>
        <mc:Fallback>
          <p:sp>
            <p:nvSpPr>
              <p:cNvPr id="5" name="矩形 4">
                <a:extLst>
                  <a:ext uri="{FF2B5EF4-FFF2-40B4-BE49-F238E27FC236}">
                    <a16:creationId xmlns:a16="http://schemas.microsoft.com/office/drawing/2014/main" id="{3C3D3BB9-311C-4868-8ADC-6CAA38B3B725}"/>
                  </a:ext>
                </a:extLst>
              </p:cNvPr>
              <p:cNvSpPr>
                <a:spLocks noRot="1" noChangeAspect="1" noMove="1" noResize="1" noEditPoints="1" noAdjustHandles="1" noChangeArrowheads="1" noChangeShapeType="1" noTextEdit="1"/>
              </p:cNvSpPr>
              <p:nvPr/>
            </p:nvSpPr>
            <p:spPr>
              <a:xfrm>
                <a:off x="1916615" y="3760603"/>
                <a:ext cx="7265485" cy="444737"/>
              </a:xfrm>
              <a:prstGeom prst="rect">
                <a:avLst/>
              </a:prstGeom>
              <a:blipFill>
                <a:blip r:embed="rId4"/>
                <a:stretch>
                  <a:fillRect l="-2517" t="-65753" b="-52055"/>
                </a:stretch>
              </a:blipFill>
            </p:spPr>
            <p:txBody>
              <a:bodyPr/>
              <a:lstStyle/>
              <a:p>
                <a:r>
                  <a:rPr lang="zh-CN" altLang="en-US">
                    <a:noFill/>
                  </a:rPr>
                  <a:t> </a:t>
                </a:r>
              </a:p>
            </p:txBody>
          </p:sp>
        </mc:Fallback>
      </mc:AlternateContent>
      <p:sp>
        <p:nvSpPr>
          <p:cNvPr id="6" name="!!1">
            <a:extLst>
              <a:ext uri="{FF2B5EF4-FFF2-40B4-BE49-F238E27FC236}">
                <a16:creationId xmlns:a16="http://schemas.microsoft.com/office/drawing/2014/main" id="{EE5E72B5-5A4B-43F0-8825-F1595B43F457}"/>
              </a:ext>
            </a:extLst>
          </p:cNvPr>
          <p:cNvSpPr/>
          <p:nvPr/>
        </p:nvSpPr>
        <p:spPr>
          <a:xfrm>
            <a:off x="1916615" y="5092451"/>
            <a:ext cx="7643473" cy="444737"/>
          </a:xfrm>
          <a:prstGeom prst="rect">
            <a:avLst/>
          </a:prstGeom>
        </p:spPr>
        <p:txBody>
          <a:bodyPr wrap="square">
            <a:spAutoFit/>
          </a:bodyPr>
          <a:lstStyle/>
          <a:p>
            <a:pPr>
              <a:lnSpc>
                <a:spcPts val="2400"/>
              </a:lnSpc>
              <a:spcAft>
                <a:spcPts val="0"/>
              </a:spcAft>
            </a:pPr>
            <a:r>
              <a:rPr lang="en-US" altLang="zh-CN" sz="36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4</a:t>
            </a:r>
            <a:r>
              <a:rPr lang="zh-CN" altLang="zh-CN" sz="36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a:t>
            </a:r>
          </a:p>
        </p:txBody>
      </p:sp>
      <p:pic>
        <p:nvPicPr>
          <p:cNvPr id="8" name="图片 7">
            <a:extLst>
              <a:ext uri="{FF2B5EF4-FFF2-40B4-BE49-F238E27FC236}">
                <a16:creationId xmlns:a16="http://schemas.microsoft.com/office/drawing/2014/main" id="{84A5869A-EEC3-43C0-9618-A1F9A3CD087B}"/>
              </a:ext>
            </a:extLst>
          </p:cNvPr>
          <p:cNvPicPr>
            <a:picLocks noChangeAspect="1"/>
          </p:cNvPicPr>
          <p:nvPr/>
        </p:nvPicPr>
        <p:blipFill>
          <a:blip r:embed="rId5"/>
          <a:stretch>
            <a:fillRect/>
          </a:stretch>
        </p:blipFill>
        <p:spPr>
          <a:xfrm>
            <a:off x="2724705" y="4833193"/>
            <a:ext cx="4761389" cy="963251"/>
          </a:xfrm>
          <a:prstGeom prst="rect">
            <a:avLst/>
          </a:prstGeom>
        </p:spPr>
      </p:pic>
    </p:spTree>
    <p:extLst>
      <p:ext uri="{BB962C8B-B14F-4D97-AF65-F5344CB8AC3E}">
        <p14:creationId xmlns:p14="http://schemas.microsoft.com/office/powerpoint/2010/main" val="37387219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D9981E6-2DBF-4F3E-97FD-23BEFC03F5C8}"/>
              </a:ext>
            </a:extLst>
          </p:cNvPr>
          <p:cNvPicPr>
            <a:picLocks noChangeAspect="1"/>
          </p:cNvPicPr>
          <p:nvPr/>
        </p:nvPicPr>
        <p:blipFill>
          <a:blip r:embed="rId2"/>
          <a:stretch>
            <a:fillRect/>
          </a:stretch>
        </p:blipFill>
        <p:spPr>
          <a:xfrm>
            <a:off x="3453702" y="1135808"/>
            <a:ext cx="5563995" cy="1125622"/>
          </a:xfrm>
          <a:prstGeom prst="rect">
            <a:avLst/>
          </a:prstGeom>
        </p:spPr>
      </p:pic>
      <p:sp>
        <p:nvSpPr>
          <p:cNvPr id="3" name="矩形 2">
            <a:extLst>
              <a:ext uri="{FF2B5EF4-FFF2-40B4-BE49-F238E27FC236}">
                <a16:creationId xmlns:a16="http://schemas.microsoft.com/office/drawing/2014/main" id="{4D04D2A3-9DEF-4615-B61B-EED367E1A9F1}"/>
              </a:ext>
            </a:extLst>
          </p:cNvPr>
          <p:cNvSpPr/>
          <p:nvPr/>
        </p:nvSpPr>
        <p:spPr>
          <a:xfrm>
            <a:off x="139700" y="545813"/>
            <a:ext cx="6096000" cy="584775"/>
          </a:xfrm>
          <a:prstGeom prst="rect">
            <a:avLst/>
          </a:prstGeom>
        </p:spPr>
        <p:txBody>
          <a:bodyPr>
            <a:spAutoFit/>
          </a:bodyPr>
          <a:lstStyle/>
          <a:p>
            <a:pPr>
              <a:spcAft>
                <a:spcPts val="0"/>
              </a:spcAft>
            </a:pPr>
            <a:r>
              <a:rPr lang="en-US"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 </a:t>
            </a:r>
            <a:r>
              <a:rPr lang="zh-CN" altLang="en-US" sz="3200" b="1"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（四）建立模型</a:t>
            </a:r>
            <a:endParaRPr lang="zh-CN" altLang="zh-CN" sz="32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2" name="!!表格 1">
                <a:extLst>
                  <a:ext uri="{FF2B5EF4-FFF2-40B4-BE49-F238E27FC236}">
                    <a16:creationId xmlns:a16="http://schemas.microsoft.com/office/drawing/2014/main" id="{200049C4-CA6E-4083-9F11-3F5314E0AE49}"/>
                  </a:ext>
                </a:extLst>
              </p:cNvPr>
              <p:cNvGraphicFramePr>
                <a:graphicFrameLocks noGrp="1"/>
              </p:cNvGraphicFramePr>
              <p:nvPr>
                <p:extLst>
                  <p:ext uri="{D42A27DB-BD31-4B8C-83A1-F6EECF244321}">
                    <p14:modId xmlns:p14="http://schemas.microsoft.com/office/powerpoint/2010/main" val="3656333278"/>
                  </p:ext>
                </p:extLst>
              </p:nvPr>
            </p:nvGraphicFramePr>
            <p:xfrm>
              <a:off x="279400" y="2456895"/>
              <a:ext cx="11633199" cy="1520190"/>
            </p:xfrm>
            <a:graphic>
              <a:graphicData uri="http://schemas.openxmlformats.org/drawingml/2006/table">
                <a:tbl>
                  <a:tblPr firstRow="1" firstCol="1" bandRow="1"/>
                  <a:tblGrid>
                    <a:gridCol w="4327326">
                      <a:extLst>
                        <a:ext uri="{9D8B030D-6E8A-4147-A177-3AD203B41FA5}">
                          <a16:colId xmlns:a16="http://schemas.microsoft.com/office/drawing/2014/main" val="3393994985"/>
                        </a:ext>
                      </a:extLst>
                    </a:gridCol>
                    <a:gridCol w="1517374">
                      <a:extLst>
                        <a:ext uri="{9D8B030D-6E8A-4147-A177-3AD203B41FA5}">
                          <a16:colId xmlns:a16="http://schemas.microsoft.com/office/drawing/2014/main" val="3250407830"/>
                        </a:ext>
                      </a:extLst>
                    </a:gridCol>
                    <a:gridCol w="1475224">
                      <a:extLst>
                        <a:ext uri="{9D8B030D-6E8A-4147-A177-3AD203B41FA5}">
                          <a16:colId xmlns:a16="http://schemas.microsoft.com/office/drawing/2014/main" val="2346755859"/>
                        </a:ext>
                      </a:extLst>
                    </a:gridCol>
                    <a:gridCol w="1433076">
                      <a:extLst>
                        <a:ext uri="{9D8B030D-6E8A-4147-A177-3AD203B41FA5}">
                          <a16:colId xmlns:a16="http://schemas.microsoft.com/office/drawing/2014/main" val="772357588"/>
                        </a:ext>
                      </a:extLst>
                    </a:gridCol>
                    <a:gridCol w="1503324">
                      <a:extLst>
                        <a:ext uri="{9D8B030D-6E8A-4147-A177-3AD203B41FA5}">
                          <a16:colId xmlns:a16="http://schemas.microsoft.com/office/drawing/2014/main" val="2984364178"/>
                        </a:ext>
                      </a:extLst>
                    </a:gridCol>
                    <a:gridCol w="1376875">
                      <a:extLst>
                        <a:ext uri="{9D8B030D-6E8A-4147-A177-3AD203B41FA5}">
                          <a16:colId xmlns:a16="http://schemas.microsoft.com/office/drawing/2014/main" val="3118575023"/>
                        </a:ext>
                      </a:extLst>
                    </a:gridCol>
                  </a:tblGrid>
                  <a:tr h="297180">
                    <a:tc>
                      <a:txBody>
                        <a:bodyPr/>
                        <a:lstStyle/>
                        <a:p>
                          <a:pPr algn="ctr" fontAlgn="ctr">
                            <a:lnSpc>
                              <a:spcPct val="100000"/>
                            </a:lnSpc>
                            <a:spcAft>
                              <a:spcPts val="0"/>
                            </a:spcAft>
                          </a:pPr>
                          <a14:m>
                            <m:oMathPara xmlns:m="http://schemas.openxmlformats.org/officeDocument/2006/math">
                              <m:oMathParaPr>
                                <m:jc m:val="centerGroup"/>
                              </m:oMathParaPr>
                              <m:oMath xmlns:m="http://schemas.openxmlformats.org/officeDocument/2006/math">
                                <m:r>
                                  <a:rPr lang="en-US" sz="3200" i="1" kern="100" baseline="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𝑥</m:t>
                                </m:r>
                              </m:oMath>
                            </m:oMathPara>
                          </a14:m>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3</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4</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675510563"/>
                      </a:ext>
                    </a:extLst>
                  </a:tr>
                  <a:tr h="2971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3200" kern="100" baseline="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𝑦</m:t>
                                </m:r>
                              </m:oMath>
                            </m:oMathPara>
                          </a14:m>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0.250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0.400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0.500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0.575</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353221641"/>
                      </a:ext>
                    </a:extLst>
                  </a:tr>
                  <a:tr h="18089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altLang="zh-CN" sz="3200" i="1" kern="100" baseline="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ln</m:t>
                                </m:r>
                                <m:r>
                                  <a:rPr lang="en-US" altLang="zh-CN" sz="3200" i="1" kern="100" baseline="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3200" b="0" i="1" kern="100" baseline="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𝑥</m:t>
                                </m:r>
                                <m:r>
                                  <a:rPr lang="en-US" altLang="zh-CN" sz="3200" i="1" kern="100" baseline="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+1)</m:t>
                                </m:r>
                              </m:oMath>
                            </m:oMathPara>
                          </a14:m>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ln2</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ln3</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ln4</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ln5</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249744518"/>
                      </a:ext>
                    </a:extLst>
                  </a:tr>
                </a:tbl>
              </a:graphicData>
            </a:graphic>
          </p:graphicFrame>
        </mc:Choice>
        <mc:Fallback>
          <p:graphicFrame>
            <p:nvGraphicFramePr>
              <p:cNvPr id="2" name="!!表格 1">
                <a:extLst>
                  <a:ext uri="{FF2B5EF4-FFF2-40B4-BE49-F238E27FC236}">
                    <a16:creationId xmlns:a16="http://schemas.microsoft.com/office/drawing/2014/main" id="{200049C4-CA6E-4083-9F11-3F5314E0AE49}"/>
                  </a:ext>
                </a:extLst>
              </p:cNvPr>
              <p:cNvGraphicFramePr>
                <a:graphicFrameLocks noGrp="1"/>
              </p:cNvGraphicFramePr>
              <p:nvPr>
                <p:extLst>
                  <p:ext uri="{D42A27DB-BD31-4B8C-83A1-F6EECF244321}">
                    <p14:modId xmlns:p14="http://schemas.microsoft.com/office/powerpoint/2010/main" val="3656333278"/>
                  </p:ext>
                </p:extLst>
              </p:nvPr>
            </p:nvGraphicFramePr>
            <p:xfrm>
              <a:off x="279400" y="2456895"/>
              <a:ext cx="11633199" cy="1520190"/>
            </p:xfrm>
            <a:graphic>
              <a:graphicData uri="http://schemas.openxmlformats.org/drawingml/2006/table">
                <a:tbl>
                  <a:tblPr firstRow="1" firstCol="1" bandRow="1"/>
                  <a:tblGrid>
                    <a:gridCol w="4327326">
                      <a:extLst>
                        <a:ext uri="{9D8B030D-6E8A-4147-A177-3AD203B41FA5}">
                          <a16:colId xmlns:a16="http://schemas.microsoft.com/office/drawing/2014/main" val="3393994985"/>
                        </a:ext>
                      </a:extLst>
                    </a:gridCol>
                    <a:gridCol w="1517374">
                      <a:extLst>
                        <a:ext uri="{9D8B030D-6E8A-4147-A177-3AD203B41FA5}">
                          <a16:colId xmlns:a16="http://schemas.microsoft.com/office/drawing/2014/main" val="3250407830"/>
                        </a:ext>
                      </a:extLst>
                    </a:gridCol>
                    <a:gridCol w="1475224">
                      <a:extLst>
                        <a:ext uri="{9D8B030D-6E8A-4147-A177-3AD203B41FA5}">
                          <a16:colId xmlns:a16="http://schemas.microsoft.com/office/drawing/2014/main" val="2346755859"/>
                        </a:ext>
                      </a:extLst>
                    </a:gridCol>
                    <a:gridCol w="1433076">
                      <a:extLst>
                        <a:ext uri="{9D8B030D-6E8A-4147-A177-3AD203B41FA5}">
                          <a16:colId xmlns:a16="http://schemas.microsoft.com/office/drawing/2014/main" val="772357588"/>
                        </a:ext>
                      </a:extLst>
                    </a:gridCol>
                    <a:gridCol w="1503324">
                      <a:extLst>
                        <a:ext uri="{9D8B030D-6E8A-4147-A177-3AD203B41FA5}">
                          <a16:colId xmlns:a16="http://schemas.microsoft.com/office/drawing/2014/main" val="2984364178"/>
                        </a:ext>
                      </a:extLst>
                    </a:gridCol>
                    <a:gridCol w="1376875">
                      <a:extLst>
                        <a:ext uri="{9D8B030D-6E8A-4147-A177-3AD203B41FA5}">
                          <a16:colId xmlns:a16="http://schemas.microsoft.com/office/drawing/2014/main" val="3118575023"/>
                        </a:ext>
                      </a:extLst>
                    </a:gridCol>
                  </a:tblGrid>
                  <a:tr h="506730">
                    <a:tc>
                      <a:txBody>
                        <a:bodyPr/>
                        <a:lstStyle/>
                        <a:p>
                          <a:endParaRPr lang="zh-CN"/>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3"/>
                          <a:stretch>
                            <a:fillRect l="-282" t="-22892" r="-169296" b="-246988"/>
                          </a:stretch>
                        </a:blip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3</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4</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675510563"/>
                      </a:ext>
                    </a:extLst>
                  </a:tr>
                  <a:tr h="506730">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3"/>
                          <a:stretch>
                            <a:fillRect l="-282" t="-121429" r="-169296" b="-144048"/>
                          </a:stretch>
                        </a:blip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0.250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0.400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0.500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0.575</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353221641"/>
                      </a:ext>
                    </a:extLst>
                  </a:tr>
                  <a:tr h="506730">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3"/>
                          <a:stretch>
                            <a:fillRect l="-282" t="-224096" r="-169296" b="-45783"/>
                          </a:stretch>
                        </a:blip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ln2</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ln3</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ln4</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ln5</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249744518"/>
                      </a:ext>
                    </a:extLst>
                  </a:tr>
                </a:tbl>
              </a:graphicData>
            </a:graphic>
          </p:graphicFrame>
        </mc:Fallback>
      </mc:AlternateContent>
      <mc:AlternateContent xmlns:mc="http://schemas.openxmlformats.org/markup-compatibility/2006">
        <mc:Choice xmlns:a14="http://schemas.microsoft.com/office/drawing/2010/main" Requires="a14">
          <p:sp>
            <p:nvSpPr>
              <p:cNvPr id="4" name="矩形 3">
                <a:extLst>
                  <a:ext uri="{FF2B5EF4-FFF2-40B4-BE49-F238E27FC236}">
                    <a16:creationId xmlns:a16="http://schemas.microsoft.com/office/drawing/2014/main" id="{883143CF-85EB-40B5-81F3-22634BF3D64F}"/>
                  </a:ext>
                </a:extLst>
              </p:cNvPr>
              <p:cNvSpPr/>
              <p:nvPr/>
            </p:nvSpPr>
            <p:spPr>
              <a:xfrm>
                <a:off x="901699" y="4172550"/>
                <a:ext cx="10388600" cy="1638654"/>
              </a:xfrm>
              <a:prstGeom prst="rect">
                <a:avLst/>
              </a:prstGeom>
            </p:spPr>
            <p:txBody>
              <a:bodyPr wrap="square">
                <a:spAutoFit/>
              </a:bodyPr>
              <a:lstStyle/>
              <a:p>
                <a:pPr>
                  <a:spcAft>
                    <a:spcPts val="0"/>
                  </a:spcAft>
                </a:pPr>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问题</a:t>
                </a:r>
                <a:r>
                  <a:rPr lang="en-US"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7</a:t>
                </a:r>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：为了求得解冻程度增长比例</a:t>
                </a:r>
                <a14:m>
                  <m:oMath xmlns:m="http://schemas.openxmlformats.org/officeDocument/2006/math">
                    <m:r>
                      <a:rPr lang="en-US" altLang="zh-CN" sz="2800" b="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𝑘</m:t>
                    </m:r>
                  </m:oMath>
                </a14:m>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，能否直接用一组数据</a:t>
                </a:r>
                <a:r>
                  <a:rPr lang="en-US"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a:t>
                </a:r>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如</a:t>
                </a:r>
                <a14:m>
                  <m:oMath xmlns:m="http://schemas.openxmlformats.org/officeDocument/2006/math">
                    <m:r>
                      <a:rPr lang="en-US" altLang="zh-CN" sz="2800" b="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𝑥</m:t>
                    </m:r>
                    <m:r>
                      <a:rPr lang="en-US" altLang="zh-CN" sz="2800" b="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=1</m:t>
                    </m:r>
                  </m:oMath>
                </a14:m>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lang="en-US" altLang="zh-CN" sz="2800" b="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𝑦</m:t>
                    </m:r>
                    <m:r>
                      <a:rPr lang="en-US" altLang="zh-CN" sz="2800" b="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=0.25</m:t>
                    </m:r>
                    <m:r>
                      <a:rPr lang="zh-CN" altLang="zh-CN" sz="2800" b="0"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时</m:t>
                    </m:r>
                  </m:oMath>
                </a14:m>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，求出</a:t>
                </a:r>
                <a14:m>
                  <m:oMath xmlns:m="http://schemas.openxmlformats.org/officeDocument/2006/math">
                    <m:r>
                      <a:rPr lang="en-US" altLang="zh-CN" sz="2800" b="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𝑘</m:t>
                    </m:r>
                    <m:r>
                      <a:rPr lang="en-US" altLang="zh-CN" sz="2800" b="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2800" i="1" kern="0">
                            <a:solidFill>
                              <a:schemeClr val="bg1"/>
                            </a:solidFill>
                            <a:latin typeface="Cambria Math" panose="02040503050406030204" pitchFamily="18" charset="0"/>
                            <a:ea typeface="Cambria Math" panose="02040503050406030204" pitchFamily="18" charset="0"/>
                            <a:cs typeface="宋体" panose="02010600030101010101" pitchFamily="2" charset="-122"/>
                          </a:rPr>
                        </m:ctrlPr>
                      </m:fPr>
                      <m:num>
                        <m:r>
                          <a:rPr lang="en-US" altLang="zh-CN" sz="2800" b="0" i="1" kern="0">
                            <a:solidFill>
                              <a:schemeClr val="bg1"/>
                            </a:solidFill>
                            <a:latin typeface="Cambria Math" panose="02040503050406030204" pitchFamily="18" charset="0"/>
                            <a:cs typeface="宋体" panose="02010600030101010101" pitchFamily="2" charset="-122"/>
                          </a:rPr>
                          <m:t>𝑦</m:t>
                        </m:r>
                      </m:num>
                      <m:den>
                        <m:r>
                          <a:rPr lang="en-US" altLang="zh-CN" sz="2800" b="0" i="1" kern="0">
                            <a:solidFill>
                              <a:schemeClr val="bg1"/>
                            </a:solidFill>
                            <a:latin typeface="Cambria Math" panose="02040503050406030204" pitchFamily="18" charset="0"/>
                            <a:cs typeface="宋体" panose="02010600030101010101" pitchFamily="2" charset="-122"/>
                          </a:rPr>
                          <m:t>𝑙𝑛</m:t>
                        </m:r>
                        <m:r>
                          <a:rPr lang="en-US" altLang="zh-CN" sz="2800" b="0" kern="0">
                            <a:solidFill>
                              <a:schemeClr val="bg1"/>
                            </a:solidFill>
                            <a:latin typeface="Cambria Math" panose="02040503050406030204" pitchFamily="18" charset="0"/>
                            <a:cs typeface="宋体" panose="02010600030101010101" pitchFamily="2" charset="-122"/>
                          </a:rPr>
                          <m:t>⁡(</m:t>
                        </m:r>
                        <m:r>
                          <a:rPr lang="en-US" altLang="zh-CN" sz="2800" b="0" i="1" kern="0">
                            <a:solidFill>
                              <a:schemeClr val="bg1"/>
                            </a:solidFill>
                            <a:latin typeface="Cambria Math" panose="02040503050406030204" pitchFamily="18" charset="0"/>
                            <a:cs typeface="宋体" panose="02010600030101010101" pitchFamily="2" charset="-122"/>
                          </a:rPr>
                          <m:t>𝑥</m:t>
                        </m:r>
                        <m:r>
                          <a:rPr lang="en-US" altLang="zh-CN" sz="2800" b="0" kern="0">
                            <a:solidFill>
                              <a:schemeClr val="bg1"/>
                            </a:solidFill>
                            <a:latin typeface="Cambria Math" panose="02040503050406030204" pitchFamily="18" charset="0"/>
                            <a:cs typeface="宋体" panose="02010600030101010101" pitchFamily="2" charset="-122"/>
                          </a:rPr>
                          <m:t>+</m:t>
                        </m:r>
                        <m:r>
                          <a:rPr lang="en-US" altLang="zh-CN" sz="2800" b="0" i="1" kern="0">
                            <a:solidFill>
                              <a:schemeClr val="bg1"/>
                            </a:solidFill>
                            <a:latin typeface="Cambria Math" panose="02040503050406030204" pitchFamily="18" charset="0"/>
                            <a:cs typeface="宋体" panose="02010600030101010101" pitchFamily="2" charset="-122"/>
                          </a:rPr>
                          <m:t>1</m:t>
                        </m:r>
                        <m:r>
                          <a:rPr lang="en-US" altLang="zh-CN" sz="2800" b="0" kern="0">
                            <a:solidFill>
                              <a:schemeClr val="bg1"/>
                            </a:solidFill>
                            <a:latin typeface="Cambria Math" panose="02040503050406030204" pitchFamily="18" charset="0"/>
                            <a:cs typeface="宋体" panose="02010600030101010101" pitchFamily="2" charset="-122"/>
                          </a:rPr>
                          <m:t>)</m:t>
                        </m:r>
                      </m:den>
                    </m:f>
                    <m:r>
                      <a:rPr lang="en-US" altLang="zh-CN" sz="2800" b="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2800" i="1" kern="0">
                            <a:solidFill>
                              <a:schemeClr val="bg1"/>
                            </a:solidFill>
                            <a:latin typeface="Cambria Math" panose="02040503050406030204" pitchFamily="18" charset="0"/>
                            <a:ea typeface="Cambria Math" panose="02040503050406030204" pitchFamily="18" charset="0"/>
                            <a:cs typeface="宋体" panose="02010600030101010101" pitchFamily="2" charset="-122"/>
                          </a:rPr>
                        </m:ctrlPr>
                      </m:fPr>
                      <m:num>
                        <m:r>
                          <a:rPr lang="en-US" altLang="zh-CN" sz="2800" b="0" i="1" kern="0">
                            <a:solidFill>
                              <a:schemeClr val="bg1"/>
                            </a:solidFill>
                            <a:latin typeface="Cambria Math" panose="02040503050406030204" pitchFamily="18" charset="0"/>
                            <a:cs typeface="宋体" panose="02010600030101010101" pitchFamily="2" charset="-122"/>
                          </a:rPr>
                          <m:t>0.25</m:t>
                        </m:r>
                      </m:num>
                      <m:den>
                        <m:r>
                          <a:rPr lang="en-US" altLang="zh-CN" sz="2800" b="0" i="1" kern="0">
                            <a:solidFill>
                              <a:schemeClr val="bg1"/>
                            </a:solidFill>
                            <a:latin typeface="Cambria Math" panose="02040503050406030204" pitchFamily="18" charset="0"/>
                            <a:cs typeface="宋体" panose="02010600030101010101" pitchFamily="2" charset="-122"/>
                          </a:rPr>
                          <m:t>𝑙𝑛</m:t>
                        </m:r>
                        <m:r>
                          <a:rPr lang="en-US" altLang="zh-CN" sz="2800" b="0" kern="0">
                            <a:solidFill>
                              <a:schemeClr val="bg1"/>
                            </a:solidFill>
                            <a:latin typeface="Cambria Math" panose="02040503050406030204" pitchFamily="18" charset="0"/>
                            <a:cs typeface="宋体" panose="02010600030101010101" pitchFamily="2" charset="-122"/>
                          </a:rPr>
                          <m:t>⁡(</m:t>
                        </m:r>
                        <m:r>
                          <a:rPr lang="en-US" altLang="zh-CN" sz="2800" b="0" i="1" kern="0">
                            <a:solidFill>
                              <a:schemeClr val="bg1"/>
                            </a:solidFill>
                            <a:latin typeface="Cambria Math" panose="02040503050406030204" pitchFamily="18" charset="0"/>
                            <a:cs typeface="宋体" panose="02010600030101010101" pitchFamily="2" charset="-122"/>
                          </a:rPr>
                          <m:t>1</m:t>
                        </m:r>
                        <m:r>
                          <a:rPr lang="en-US" altLang="zh-CN" sz="2800" b="0" kern="0">
                            <a:solidFill>
                              <a:schemeClr val="bg1"/>
                            </a:solidFill>
                            <a:latin typeface="Cambria Math" panose="02040503050406030204" pitchFamily="18" charset="0"/>
                            <a:cs typeface="宋体" panose="02010600030101010101" pitchFamily="2" charset="-122"/>
                          </a:rPr>
                          <m:t>+</m:t>
                        </m:r>
                        <m:r>
                          <a:rPr lang="en-US" altLang="zh-CN" sz="2800" b="0" i="1" kern="0">
                            <a:solidFill>
                              <a:schemeClr val="bg1"/>
                            </a:solidFill>
                            <a:latin typeface="Cambria Math" panose="02040503050406030204" pitchFamily="18" charset="0"/>
                            <a:cs typeface="宋体" panose="02010600030101010101" pitchFamily="2" charset="-122"/>
                          </a:rPr>
                          <m:t>1</m:t>
                        </m:r>
                        <m:r>
                          <a:rPr lang="en-US" altLang="zh-CN" sz="2800" b="0" kern="0">
                            <a:solidFill>
                              <a:schemeClr val="bg1"/>
                            </a:solidFill>
                            <a:latin typeface="Cambria Math" panose="02040503050406030204" pitchFamily="18" charset="0"/>
                            <a:cs typeface="宋体" panose="02010600030101010101" pitchFamily="2" charset="-122"/>
                          </a:rPr>
                          <m:t>)</m:t>
                        </m:r>
                      </m:den>
                    </m:f>
                    <m:r>
                      <a:rPr lang="en-US" altLang="zh-CN" sz="2800" i="1" kern="100" smtClean="0">
                        <a:solidFill>
                          <a:schemeClr val="bg1"/>
                        </a:solidFill>
                        <a:latin typeface="Cambria Math" panose="02040503050406030204" pitchFamily="18" charset="0"/>
                        <a:cs typeface="宋体" panose="02010600030101010101" pitchFamily="2" charset="-122"/>
                      </a:rPr>
                      <m:t>≈</m:t>
                    </m:r>
                    <m:r>
                      <a:rPr lang="en-US" altLang="zh-CN" sz="2800" b="0" i="1" kern="100">
                        <a:solidFill>
                          <a:schemeClr val="bg1"/>
                        </a:solidFill>
                        <a:latin typeface="Cambria Math" panose="02040503050406030204" pitchFamily="18" charset="0"/>
                        <a:ea typeface="等线" panose="02010600030101010101" pitchFamily="2" charset="-122"/>
                        <a:cs typeface="Times New Roman" panose="02020603050405020304" pitchFamily="18" charset="0"/>
                      </a:rPr>
                      <m:t>0.36</m:t>
                    </m:r>
                  </m:oMath>
                </a14:m>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？这与用比值的平均值建立函数模型有什么差异？</a:t>
                </a:r>
              </a:p>
            </p:txBody>
          </p:sp>
        </mc:Choice>
        <mc:Fallback>
          <p:sp>
            <p:nvSpPr>
              <p:cNvPr id="4" name="矩形 3">
                <a:extLst>
                  <a:ext uri="{FF2B5EF4-FFF2-40B4-BE49-F238E27FC236}">
                    <a16:creationId xmlns:a16="http://schemas.microsoft.com/office/drawing/2014/main" id="{883143CF-85EB-40B5-81F3-22634BF3D64F}"/>
                  </a:ext>
                </a:extLst>
              </p:cNvPr>
              <p:cNvSpPr>
                <a:spLocks noRot="1" noChangeAspect="1" noMove="1" noResize="1" noEditPoints="1" noAdjustHandles="1" noChangeArrowheads="1" noChangeShapeType="1" noTextEdit="1"/>
              </p:cNvSpPr>
              <p:nvPr/>
            </p:nvSpPr>
            <p:spPr>
              <a:xfrm>
                <a:off x="901699" y="4172550"/>
                <a:ext cx="10388600" cy="1638654"/>
              </a:xfrm>
              <a:prstGeom prst="rect">
                <a:avLst/>
              </a:prstGeom>
              <a:blipFill>
                <a:blip r:embed="rId4"/>
                <a:stretch>
                  <a:fillRect l="-1232" t="-3717" b="-85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230484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3" name="表格 2">
                <a:extLst>
                  <a:ext uri="{FF2B5EF4-FFF2-40B4-BE49-F238E27FC236}">
                    <a16:creationId xmlns:a16="http://schemas.microsoft.com/office/drawing/2014/main" id="{04911F6D-7750-4CDA-BA7D-81A1453E2294}"/>
                  </a:ext>
                </a:extLst>
              </p:cNvPr>
              <p:cNvGraphicFramePr>
                <a:graphicFrameLocks noGrp="1"/>
              </p:cNvGraphicFramePr>
              <p:nvPr>
                <p:extLst>
                  <p:ext uri="{D42A27DB-BD31-4B8C-83A1-F6EECF244321}">
                    <p14:modId xmlns:p14="http://schemas.microsoft.com/office/powerpoint/2010/main" val="2176594518"/>
                  </p:ext>
                </p:extLst>
              </p:nvPr>
            </p:nvGraphicFramePr>
            <p:xfrm>
              <a:off x="279400" y="821526"/>
              <a:ext cx="11633199" cy="2254758"/>
            </p:xfrm>
            <a:graphic>
              <a:graphicData uri="http://schemas.openxmlformats.org/drawingml/2006/table">
                <a:tbl>
                  <a:tblPr firstRow="1" firstCol="1" bandRow="1"/>
                  <a:tblGrid>
                    <a:gridCol w="4327326">
                      <a:extLst>
                        <a:ext uri="{9D8B030D-6E8A-4147-A177-3AD203B41FA5}">
                          <a16:colId xmlns:a16="http://schemas.microsoft.com/office/drawing/2014/main" val="3393994985"/>
                        </a:ext>
                      </a:extLst>
                    </a:gridCol>
                    <a:gridCol w="1517374">
                      <a:extLst>
                        <a:ext uri="{9D8B030D-6E8A-4147-A177-3AD203B41FA5}">
                          <a16:colId xmlns:a16="http://schemas.microsoft.com/office/drawing/2014/main" val="3250407830"/>
                        </a:ext>
                      </a:extLst>
                    </a:gridCol>
                    <a:gridCol w="1475224">
                      <a:extLst>
                        <a:ext uri="{9D8B030D-6E8A-4147-A177-3AD203B41FA5}">
                          <a16:colId xmlns:a16="http://schemas.microsoft.com/office/drawing/2014/main" val="2346755859"/>
                        </a:ext>
                      </a:extLst>
                    </a:gridCol>
                    <a:gridCol w="1433076">
                      <a:extLst>
                        <a:ext uri="{9D8B030D-6E8A-4147-A177-3AD203B41FA5}">
                          <a16:colId xmlns:a16="http://schemas.microsoft.com/office/drawing/2014/main" val="772357588"/>
                        </a:ext>
                      </a:extLst>
                    </a:gridCol>
                    <a:gridCol w="1503324">
                      <a:extLst>
                        <a:ext uri="{9D8B030D-6E8A-4147-A177-3AD203B41FA5}">
                          <a16:colId xmlns:a16="http://schemas.microsoft.com/office/drawing/2014/main" val="2984364178"/>
                        </a:ext>
                      </a:extLst>
                    </a:gridCol>
                    <a:gridCol w="1376875">
                      <a:extLst>
                        <a:ext uri="{9D8B030D-6E8A-4147-A177-3AD203B41FA5}">
                          <a16:colId xmlns:a16="http://schemas.microsoft.com/office/drawing/2014/main" val="3118575023"/>
                        </a:ext>
                      </a:extLst>
                    </a:gridCol>
                  </a:tblGrid>
                  <a:tr h="297180">
                    <a:tc>
                      <a:txBody>
                        <a:bodyPr/>
                        <a:lstStyle/>
                        <a:p>
                          <a:pPr algn="ctr" fontAlgn="ctr">
                            <a:lnSpc>
                              <a:spcPct val="100000"/>
                            </a:lnSpc>
                            <a:spcAft>
                              <a:spcPts val="0"/>
                            </a:spcAft>
                          </a:pPr>
                          <a14:m>
                            <m:oMathPara xmlns:m="http://schemas.openxmlformats.org/officeDocument/2006/math">
                              <m:oMathParaPr>
                                <m:jc m:val="centerGroup"/>
                              </m:oMathParaPr>
                              <m:oMath xmlns:m="http://schemas.openxmlformats.org/officeDocument/2006/math">
                                <m:r>
                                  <a:rPr lang="en-US" sz="3200" i="1" kern="100" baseline="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𝑥</m:t>
                                </m:r>
                              </m:oMath>
                            </m:oMathPara>
                          </a14:m>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3</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4</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675510563"/>
                      </a:ext>
                    </a:extLst>
                  </a:tr>
                  <a:tr h="2971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3200" kern="100" baseline="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𝑦</m:t>
                                </m:r>
                              </m:oMath>
                            </m:oMathPara>
                          </a14:m>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0.250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0.400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0.500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0.575</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353221641"/>
                      </a:ext>
                    </a:extLst>
                  </a:tr>
                  <a:tr h="18089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altLang="zh-CN" sz="3200" i="1" kern="100" baseline="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ln</m:t>
                                </m:r>
                                <m:r>
                                  <a:rPr lang="en-US" altLang="zh-CN" sz="3200" i="1" kern="100" baseline="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3200" b="0" i="1" kern="100" baseline="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𝑥</m:t>
                                </m:r>
                                <m:r>
                                  <a:rPr lang="en-US" altLang="zh-CN" sz="3200" i="1" kern="100" baseline="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+1)</m:t>
                                </m:r>
                              </m:oMath>
                            </m:oMathPara>
                          </a14:m>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ln2</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ln3</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ln4</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ln5</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249744518"/>
                      </a:ext>
                    </a:extLst>
                  </a:tr>
                  <a:tr h="52384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s-ES"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比值</a:t>
                          </a:r>
                          <a14:m>
                            <m:oMath xmlns:m="http://schemas.openxmlformats.org/officeDocument/2006/math">
                              <m:r>
                                <a:rPr lang="en-US" altLang="zh-CN" sz="3200" i="1" kern="0" smtClean="0">
                                  <a:solidFill>
                                    <a:schemeClr val="bg1"/>
                                  </a:solidFill>
                                  <a:effectLst/>
                                  <a:latin typeface="Cambria Math" panose="02040503050406030204" pitchFamily="18" charset="0"/>
                                  <a:ea typeface="+mn-ea"/>
                                  <a:cs typeface="宋体" panose="02010600030101010101" pitchFamily="2" charset="-122"/>
                                </a:rPr>
                                <m:t>𝑘</m:t>
                              </m:r>
                              <m:r>
                                <a:rPr lang="en-US" altLang="zh-CN" sz="3200" i="1" kern="0" smtClean="0">
                                  <a:solidFill>
                                    <a:schemeClr val="bg1"/>
                                  </a:solidFill>
                                  <a:effectLst/>
                                  <a:latin typeface="Cambria Math" panose="02040503050406030204" pitchFamily="18" charset="0"/>
                                  <a:ea typeface="+mn-ea"/>
                                  <a:cs typeface="宋体" panose="02010600030101010101" pitchFamily="2" charset="-122"/>
                                </a:rPr>
                                <m:t>=</m:t>
                              </m:r>
                              <m:f>
                                <m:fPr>
                                  <m:ctrlPr>
                                    <a:rPr lang="zh-CN" altLang="zh-CN" sz="3200" i="1" kern="0">
                                      <a:solidFill>
                                        <a:schemeClr val="bg1"/>
                                      </a:solidFill>
                                      <a:effectLst/>
                                      <a:latin typeface="Cambria Math" panose="02040503050406030204" pitchFamily="18" charset="0"/>
                                      <a:ea typeface="Cambria Math" panose="02040503050406030204" pitchFamily="18" charset="0"/>
                                      <a:cs typeface="宋体" panose="02010600030101010101" pitchFamily="2" charset="-122"/>
                                    </a:rPr>
                                  </m:ctrlPr>
                                </m:fPr>
                                <m:num>
                                  <m:r>
                                    <a:rPr lang="en-US" altLang="zh-CN" sz="3200" i="1" kern="0">
                                      <a:solidFill>
                                        <a:schemeClr val="bg1"/>
                                      </a:solidFill>
                                      <a:effectLst/>
                                      <a:latin typeface="Cambria Math" panose="02040503050406030204" pitchFamily="18" charset="0"/>
                                      <a:ea typeface="+mn-ea"/>
                                      <a:cs typeface="宋体" panose="02010600030101010101" pitchFamily="2" charset="-122"/>
                                    </a:rPr>
                                    <m:t>𝑦</m:t>
                                  </m:r>
                                </m:num>
                                <m:den>
                                  <m:r>
                                    <m:rPr>
                                      <m:sty m:val="p"/>
                                    </m:rPr>
                                    <a:rPr lang="en-US" altLang="zh-CN" sz="3200" kern="0">
                                      <a:solidFill>
                                        <a:schemeClr val="bg1"/>
                                      </a:solidFill>
                                      <a:effectLst/>
                                      <a:latin typeface="Cambria Math" panose="02040503050406030204" pitchFamily="18" charset="0"/>
                                      <a:ea typeface="+mn-ea"/>
                                      <a:cs typeface="宋体" panose="02010600030101010101" pitchFamily="2" charset="-122"/>
                                    </a:rPr>
                                    <m:t>ln</m:t>
                                  </m:r>
                                  <m:r>
                                    <a:rPr lang="en-US" altLang="zh-CN" sz="3200" kern="0">
                                      <a:solidFill>
                                        <a:schemeClr val="bg1"/>
                                      </a:solidFill>
                                      <a:effectLst/>
                                      <a:latin typeface="Cambria Math" panose="02040503050406030204" pitchFamily="18" charset="0"/>
                                      <a:ea typeface="+mn-ea"/>
                                      <a:cs typeface="宋体" panose="02010600030101010101" pitchFamily="2" charset="-122"/>
                                    </a:rPr>
                                    <m:t>⁡(</m:t>
                                  </m:r>
                                  <m:r>
                                    <a:rPr lang="en-US" altLang="zh-CN" sz="3200" i="1" kern="0">
                                      <a:solidFill>
                                        <a:schemeClr val="bg1"/>
                                      </a:solidFill>
                                      <a:effectLst/>
                                      <a:latin typeface="Cambria Math" panose="02040503050406030204" pitchFamily="18" charset="0"/>
                                      <a:ea typeface="+mn-ea"/>
                                      <a:cs typeface="宋体" panose="02010600030101010101" pitchFamily="2" charset="-122"/>
                                    </a:rPr>
                                    <m:t>𝑥</m:t>
                                  </m:r>
                                  <m:r>
                                    <a:rPr lang="en-US" altLang="zh-CN" sz="3200" kern="0">
                                      <a:solidFill>
                                        <a:schemeClr val="bg1"/>
                                      </a:solidFill>
                                      <a:effectLst/>
                                      <a:latin typeface="Cambria Math" panose="02040503050406030204" pitchFamily="18" charset="0"/>
                                      <a:ea typeface="+mn-ea"/>
                                      <a:cs typeface="宋体" panose="02010600030101010101" pitchFamily="2" charset="-122"/>
                                    </a:rPr>
                                    <m:t>+1)</m:t>
                                  </m:r>
                                </m:den>
                              </m:f>
                            </m:oMath>
                          </a14:m>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0.360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0.364</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0.360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0.357</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133941323"/>
                      </a:ext>
                    </a:extLst>
                  </a:tr>
                </a:tbl>
              </a:graphicData>
            </a:graphic>
          </p:graphicFrame>
        </mc:Choice>
        <mc:Fallback>
          <p:graphicFrame>
            <p:nvGraphicFramePr>
              <p:cNvPr id="3" name="表格 2">
                <a:extLst>
                  <a:ext uri="{FF2B5EF4-FFF2-40B4-BE49-F238E27FC236}">
                    <a16:creationId xmlns:a16="http://schemas.microsoft.com/office/drawing/2014/main" id="{04911F6D-7750-4CDA-BA7D-81A1453E2294}"/>
                  </a:ext>
                </a:extLst>
              </p:cNvPr>
              <p:cNvGraphicFramePr>
                <a:graphicFrameLocks noGrp="1"/>
              </p:cNvGraphicFramePr>
              <p:nvPr>
                <p:extLst>
                  <p:ext uri="{D42A27DB-BD31-4B8C-83A1-F6EECF244321}">
                    <p14:modId xmlns:p14="http://schemas.microsoft.com/office/powerpoint/2010/main" val="2176594518"/>
                  </p:ext>
                </p:extLst>
              </p:nvPr>
            </p:nvGraphicFramePr>
            <p:xfrm>
              <a:off x="279400" y="821526"/>
              <a:ext cx="11633199" cy="2254758"/>
            </p:xfrm>
            <a:graphic>
              <a:graphicData uri="http://schemas.openxmlformats.org/drawingml/2006/table">
                <a:tbl>
                  <a:tblPr firstRow="1" firstCol="1" bandRow="1"/>
                  <a:tblGrid>
                    <a:gridCol w="4327326">
                      <a:extLst>
                        <a:ext uri="{9D8B030D-6E8A-4147-A177-3AD203B41FA5}">
                          <a16:colId xmlns:a16="http://schemas.microsoft.com/office/drawing/2014/main" val="3393994985"/>
                        </a:ext>
                      </a:extLst>
                    </a:gridCol>
                    <a:gridCol w="1517374">
                      <a:extLst>
                        <a:ext uri="{9D8B030D-6E8A-4147-A177-3AD203B41FA5}">
                          <a16:colId xmlns:a16="http://schemas.microsoft.com/office/drawing/2014/main" val="3250407830"/>
                        </a:ext>
                      </a:extLst>
                    </a:gridCol>
                    <a:gridCol w="1475224">
                      <a:extLst>
                        <a:ext uri="{9D8B030D-6E8A-4147-A177-3AD203B41FA5}">
                          <a16:colId xmlns:a16="http://schemas.microsoft.com/office/drawing/2014/main" val="2346755859"/>
                        </a:ext>
                      </a:extLst>
                    </a:gridCol>
                    <a:gridCol w="1433076">
                      <a:extLst>
                        <a:ext uri="{9D8B030D-6E8A-4147-A177-3AD203B41FA5}">
                          <a16:colId xmlns:a16="http://schemas.microsoft.com/office/drawing/2014/main" val="772357588"/>
                        </a:ext>
                      </a:extLst>
                    </a:gridCol>
                    <a:gridCol w="1503324">
                      <a:extLst>
                        <a:ext uri="{9D8B030D-6E8A-4147-A177-3AD203B41FA5}">
                          <a16:colId xmlns:a16="http://schemas.microsoft.com/office/drawing/2014/main" val="2984364178"/>
                        </a:ext>
                      </a:extLst>
                    </a:gridCol>
                    <a:gridCol w="1376875">
                      <a:extLst>
                        <a:ext uri="{9D8B030D-6E8A-4147-A177-3AD203B41FA5}">
                          <a16:colId xmlns:a16="http://schemas.microsoft.com/office/drawing/2014/main" val="3118575023"/>
                        </a:ext>
                      </a:extLst>
                    </a:gridCol>
                  </a:tblGrid>
                  <a:tr h="506730">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282" t="-21687" r="-169296" b="-371084"/>
                          </a:stretch>
                        </a:blip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3</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4</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675510563"/>
                      </a:ext>
                    </a:extLst>
                  </a:tr>
                  <a:tr h="506730">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282" t="-120238" r="-169296" b="-266667"/>
                          </a:stretch>
                        </a:blip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0.250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0.400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0.500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0.575</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353221641"/>
                      </a:ext>
                    </a:extLst>
                  </a:tr>
                  <a:tr h="506730">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282" t="-222892" r="-169296" b="-169880"/>
                          </a:stretch>
                        </a:blip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ln2</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ln3</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ln4</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ln5</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249744518"/>
                      </a:ext>
                    </a:extLst>
                  </a:tr>
                  <a:tr h="734568">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282" t="-221488" r="-169296" b="-16529"/>
                          </a:stretch>
                        </a:blip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0.360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0.364</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0.360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0.357</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133941323"/>
                      </a:ext>
                    </a:extLst>
                  </a:tr>
                </a:tbl>
              </a:graphicData>
            </a:graphic>
          </p:graphicFrame>
        </mc:Fallback>
      </mc:AlternateContent>
      <mc:AlternateContent xmlns:mc="http://schemas.openxmlformats.org/markup-compatibility/2006">
        <mc:Choice xmlns:a14="http://schemas.microsoft.com/office/drawing/2010/main" Requires="a14">
          <p:sp>
            <p:nvSpPr>
              <p:cNvPr id="6" name="矩形 5">
                <a:extLst>
                  <a:ext uri="{FF2B5EF4-FFF2-40B4-BE49-F238E27FC236}">
                    <a16:creationId xmlns:a16="http://schemas.microsoft.com/office/drawing/2014/main" id="{630C6F1E-6E4B-4AFB-B2FA-006263B705B1}"/>
                  </a:ext>
                </a:extLst>
              </p:cNvPr>
              <p:cNvSpPr/>
              <p:nvPr/>
            </p:nvSpPr>
            <p:spPr>
              <a:xfrm>
                <a:off x="2581190" y="3781717"/>
                <a:ext cx="7029617" cy="90774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zh-CN" altLang="en-US" sz="2800" i="1" smtClean="0">
                          <a:solidFill>
                            <a:schemeClr val="bg1"/>
                          </a:solidFill>
                          <a:latin typeface="Cambria Math" panose="02040503050406030204" pitchFamily="18" charset="0"/>
                        </a:rPr>
                        <m:t>𝑘</m:t>
                      </m:r>
                      <m:r>
                        <a:rPr lang="zh-CN" altLang="en-US" sz="2800" i="1" smtClean="0">
                          <a:solidFill>
                            <a:schemeClr val="bg1"/>
                          </a:solidFill>
                          <a:latin typeface="Cambria Math" panose="02040503050406030204" pitchFamily="18" charset="0"/>
                        </a:rPr>
                        <m:t>≈</m:t>
                      </m:r>
                      <m:f>
                        <m:fPr>
                          <m:ctrlPr>
                            <a:rPr lang="en-US" altLang="zh-CN" sz="2800" i="1" smtClean="0">
                              <a:solidFill>
                                <a:schemeClr val="bg1"/>
                              </a:solidFill>
                              <a:latin typeface="Cambria Math" panose="02040503050406030204" pitchFamily="18" charset="0"/>
                            </a:rPr>
                          </m:ctrlPr>
                        </m:fPr>
                        <m:num>
                          <m:r>
                            <a:rPr lang="en-US" altLang="zh-CN" sz="2800" b="0" i="1" smtClean="0">
                              <a:solidFill>
                                <a:schemeClr val="bg1"/>
                              </a:solidFill>
                              <a:latin typeface="Cambria Math" panose="02040503050406030204" pitchFamily="18" charset="0"/>
                            </a:rPr>
                            <m:t>0.360+0.364+0.360+0.357</m:t>
                          </m:r>
                        </m:num>
                        <m:den>
                          <m:r>
                            <a:rPr lang="en-US" altLang="zh-CN" sz="2800" b="0" i="1" smtClean="0">
                              <a:solidFill>
                                <a:schemeClr val="bg1"/>
                              </a:solidFill>
                              <a:latin typeface="Cambria Math" panose="02040503050406030204" pitchFamily="18" charset="0"/>
                            </a:rPr>
                            <m:t>4</m:t>
                          </m:r>
                        </m:den>
                      </m:f>
                      <m:r>
                        <a:rPr lang="en-US" altLang="zh-CN" sz="2800" i="1" smtClean="0">
                          <a:solidFill>
                            <a:schemeClr val="bg1"/>
                          </a:solidFill>
                          <a:latin typeface="Cambria Math" panose="02040503050406030204" pitchFamily="18" charset="0"/>
                          <a:ea typeface="Cambria Math" panose="02040503050406030204" pitchFamily="18" charset="0"/>
                        </a:rPr>
                        <m:t>≈</m:t>
                      </m:r>
                      <m:r>
                        <a:rPr lang="en-US" altLang="zh-CN" sz="2800" b="0" i="1" smtClean="0">
                          <a:solidFill>
                            <a:schemeClr val="bg1"/>
                          </a:solidFill>
                          <a:latin typeface="Cambria Math" panose="02040503050406030204" pitchFamily="18" charset="0"/>
                          <a:ea typeface="Cambria Math" panose="02040503050406030204" pitchFamily="18" charset="0"/>
                        </a:rPr>
                        <m:t>0.360</m:t>
                      </m:r>
                    </m:oMath>
                  </m:oMathPara>
                </a14:m>
                <a:endParaRPr lang="zh-CN" altLang="en-US" sz="2800" dirty="0">
                  <a:solidFill>
                    <a:schemeClr val="bg1"/>
                  </a:solidFill>
                </a:endParaRPr>
              </a:p>
            </p:txBody>
          </p:sp>
        </mc:Choice>
        <mc:Fallback>
          <p:sp>
            <p:nvSpPr>
              <p:cNvPr id="6" name="矩形 5">
                <a:extLst>
                  <a:ext uri="{FF2B5EF4-FFF2-40B4-BE49-F238E27FC236}">
                    <a16:creationId xmlns:a16="http://schemas.microsoft.com/office/drawing/2014/main" id="{630C6F1E-6E4B-4AFB-B2FA-006263B705B1}"/>
                  </a:ext>
                </a:extLst>
              </p:cNvPr>
              <p:cNvSpPr>
                <a:spLocks noRot="1" noChangeAspect="1" noMove="1" noResize="1" noEditPoints="1" noAdjustHandles="1" noChangeArrowheads="1" noChangeShapeType="1" noTextEdit="1"/>
              </p:cNvSpPr>
              <p:nvPr/>
            </p:nvSpPr>
            <p:spPr>
              <a:xfrm>
                <a:off x="2581190" y="3781717"/>
                <a:ext cx="7029617" cy="907749"/>
              </a:xfrm>
              <a:prstGeom prst="rect">
                <a:avLst/>
              </a:prstGeom>
              <a:blipFill>
                <a:blip r:embed="rId3"/>
                <a:stretch>
                  <a:fillRect/>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B570B34E-02DB-415E-B1BA-CCE0D141E0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963" y="5072143"/>
            <a:ext cx="6072069" cy="645512"/>
          </a:xfrm>
          <a:prstGeom prst="rect">
            <a:avLst/>
          </a:prstGeom>
        </p:spPr>
      </p:pic>
    </p:spTree>
    <p:extLst>
      <p:ext uri="{BB962C8B-B14F-4D97-AF65-F5344CB8AC3E}">
        <p14:creationId xmlns:p14="http://schemas.microsoft.com/office/powerpoint/2010/main" val="32239450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CC80187-D3DD-45FE-928D-3A0362416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965" y="1380253"/>
            <a:ext cx="6072069" cy="645512"/>
          </a:xfrm>
          <a:prstGeom prst="rect">
            <a:avLst/>
          </a:prstGeom>
        </p:spPr>
      </p:pic>
      <p:sp>
        <p:nvSpPr>
          <p:cNvPr id="3" name="矩形 2">
            <a:extLst>
              <a:ext uri="{FF2B5EF4-FFF2-40B4-BE49-F238E27FC236}">
                <a16:creationId xmlns:a16="http://schemas.microsoft.com/office/drawing/2014/main" id="{B7D0CA7C-3FA1-42B5-9A08-10886A5554E6}"/>
              </a:ext>
            </a:extLst>
          </p:cNvPr>
          <p:cNvSpPr/>
          <p:nvPr/>
        </p:nvSpPr>
        <p:spPr>
          <a:xfrm>
            <a:off x="139700" y="545813"/>
            <a:ext cx="6096000" cy="584775"/>
          </a:xfrm>
          <a:prstGeom prst="rect">
            <a:avLst/>
          </a:prstGeom>
        </p:spPr>
        <p:txBody>
          <a:bodyPr>
            <a:spAutoFit/>
          </a:bodyPr>
          <a:lstStyle/>
          <a:p>
            <a:pPr>
              <a:spcAft>
                <a:spcPts val="0"/>
              </a:spcAft>
            </a:pPr>
            <a:r>
              <a:rPr lang="en-US"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 </a:t>
            </a:r>
            <a:r>
              <a:rPr lang="zh-CN" altLang="en-US" sz="3200" b="1"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（五）检验模型</a:t>
            </a:r>
            <a:endParaRPr lang="zh-CN" altLang="zh-CN" sz="32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970C6DE5-8A03-4FB7-BD3E-95C34205AB7F}"/>
              </a:ext>
            </a:extLst>
          </p:cNvPr>
          <p:cNvPicPr>
            <a:picLocks noChangeAspect="1"/>
          </p:cNvPicPr>
          <p:nvPr/>
        </p:nvPicPr>
        <p:blipFill>
          <a:blip r:embed="rId3">
            <a:clrChange>
              <a:clrFrom>
                <a:srgbClr val="3C506B"/>
              </a:clrFrom>
              <a:clrTo>
                <a:srgbClr val="3C506B">
                  <a:alpha val="0"/>
                </a:srgbClr>
              </a:clrTo>
            </a:clrChange>
          </a:blip>
          <a:stretch>
            <a:fillRect/>
          </a:stretch>
        </p:blipFill>
        <p:spPr>
          <a:xfrm>
            <a:off x="2172696" y="2025765"/>
            <a:ext cx="7846606" cy="4645384"/>
          </a:xfrm>
          <a:prstGeom prst="rect">
            <a:avLst/>
          </a:prstGeom>
        </p:spPr>
      </p:pic>
      <p:pic>
        <p:nvPicPr>
          <p:cNvPr id="7" name="图片 6">
            <a:extLst>
              <a:ext uri="{FF2B5EF4-FFF2-40B4-BE49-F238E27FC236}">
                <a16:creationId xmlns:a16="http://schemas.microsoft.com/office/drawing/2014/main" id="{EA6BF272-B7A3-4321-8B9C-B68254B5D224}"/>
              </a:ext>
            </a:extLst>
          </p:cNvPr>
          <p:cNvPicPr>
            <a:picLocks noChangeAspect="1"/>
          </p:cNvPicPr>
          <p:nvPr/>
        </p:nvPicPr>
        <p:blipFill>
          <a:blip r:embed="rId4">
            <a:clrChange>
              <a:clrFrom>
                <a:srgbClr val="3C506B"/>
              </a:clrFrom>
              <a:clrTo>
                <a:srgbClr val="3C506B">
                  <a:alpha val="0"/>
                </a:srgbClr>
              </a:clrTo>
            </a:clrChange>
          </a:blip>
          <a:stretch>
            <a:fillRect/>
          </a:stretch>
        </p:blipFill>
        <p:spPr>
          <a:xfrm>
            <a:off x="2172696" y="2025765"/>
            <a:ext cx="7846606" cy="4645384"/>
          </a:xfrm>
          <a:prstGeom prst="rect">
            <a:avLst/>
          </a:prstGeom>
        </p:spPr>
      </p:pic>
    </p:spTree>
    <p:extLst>
      <p:ext uri="{BB962C8B-B14F-4D97-AF65-F5344CB8AC3E}">
        <p14:creationId xmlns:p14="http://schemas.microsoft.com/office/powerpoint/2010/main" val="3614245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382D772-074A-4802-BD6F-22D9147FCE95}"/>
              </a:ext>
            </a:extLst>
          </p:cNvPr>
          <p:cNvSpPr/>
          <p:nvPr/>
        </p:nvSpPr>
        <p:spPr>
          <a:xfrm>
            <a:off x="139700" y="545813"/>
            <a:ext cx="6096000" cy="584775"/>
          </a:xfrm>
          <a:prstGeom prst="rect">
            <a:avLst/>
          </a:prstGeom>
        </p:spPr>
        <p:txBody>
          <a:bodyPr>
            <a:spAutoFit/>
          </a:bodyPr>
          <a:lstStyle/>
          <a:p>
            <a:pPr>
              <a:spcAft>
                <a:spcPts val="0"/>
              </a:spcAft>
            </a:pPr>
            <a:r>
              <a:rPr lang="en-US"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 </a:t>
            </a:r>
            <a:r>
              <a:rPr lang="zh-CN" altLang="en-US" sz="3200" b="1"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（六）求解问题</a:t>
            </a:r>
            <a:endParaRPr lang="zh-CN" altLang="zh-CN" sz="32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04CDE6CE-546E-4C67-B49C-D351BB890416}"/>
              </a:ext>
            </a:extLst>
          </p:cNvPr>
          <p:cNvSpPr/>
          <p:nvPr/>
        </p:nvSpPr>
        <p:spPr>
          <a:xfrm>
            <a:off x="1177192" y="2480737"/>
            <a:ext cx="10117016" cy="1077218"/>
          </a:xfrm>
          <a:prstGeom prst="rect">
            <a:avLst/>
          </a:prstGeom>
        </p:spPr>
        <p:txBody>
          <a:bodyPr wrap="square">
            <a:spAutoFit/>
          </a:bodyPr>
          <a:lstStyle/>
          <a:p>
            <a:r>
              <a:rPr lang="zh-CN" altLang="en-US" sz="3200"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问题</a:t>
            </a:r>
            <a:r>
              <a:rPr lang="en-US" altLang="zh-CN" sz="3200"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8</a:t>
            </a:r>
            <a:r>
              <a:rPr lang="zh-CN" altLang="en-US" sz="3200"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：请同学们根据此模型，列出完全解冻时所需时间的表达式。</a:t>
            </a:r>
            <a:endParaRPr lang="zh-CN"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pic>
        <p:nvPicPr>
          <p:cNvPr id="4" name="图片 3">
            <a:extLst>
              <a:ext uri="{FF2B5EF4-FFF2-40B4-BE49-F238E27FC236}">
                <a16:creationId xmlns:a16="http://schemas.microsoft.com/office/drawing/2014/main" id="{76E0C46F-5089-4733-BF5E-3D24F62BC6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965" y="1380253"/>
            <a:ext cx="6072069" cy="645512"/>
          </a:xfrm>
          <a:prstGeom prst="rect">
            <a:avLst/>
          </a:prstGeom>
        </p:spPr>
      </p:pic>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ABEDB4AC-68DF-4E02-923B-85992017562D}"/>
                  </a:ext>
                </a:extLst>
              </p:cNvPr>
              <p:cNvSpPr/>
              <p:nvPr/>
            </p:nvSpPr>
            <p:spPr>
              <a:xfrm>
                <a:off x="3059965" y="4217209"/>
                <a:ext cx="10117016" cy="1260538"/>
              </a:xfrm>
              <a:prstGeom prst="rect">
                <a:avLst/>
              </a:prstGeom>
            </p:spPr>
            <p:txBody>
              <a:bodyPr wrap="square">
                <a:spAutoFit/>
              </a:bodyPr>
              <a:lstStyle/>
              <a:p>
                <a:r>
                  <a:rPr lang="zh-CN" altLang="zh-CN" sz="3200" dirty="0">
                    <a:solidFill>
                      <a:schemeClr val="bg1"/>
                    </a:solidFill>
                    <a:ea typeface="等线" panose="02010600030101010101" pitchFamily="2" charset="-122"/>
                    <a:cs typeface="Times New Roman" panose="02020603050405020304" pitchFamily="18" charset="0"/>
                  </a:rPr>
                  <a:t>将</a:t>
                </a:r>
                <a14:m>
                  <m:oMath xmlns:m="http://schemas.openxmlformats.org/officeDocument/2006/math">
                    <m:r>
                      <a:rPr lang="en-US" altLang="zh-CN" sz="3200" i="1">
                        <a:solidFill>
                          <a:schemeClr val="bg1"/>
                        </a:solidFill>
                        <a:latin typeface="Cambria Math" panose="02040503050406030204" pitchFamily="18" charset="0"/>
                        <a:ea typeface="等线" panose="02010600030101010101" pitchFamily="2" charset="-122"/>
                        <a:cs typeface="Times New Roman" panose="02020603050405020304" pitchFamily="18" charset="0"/>
                      </a:rPr>
                      <m:t>𝑦</m:t>
                    </m:r>
                    <m:r>
                      <a:rPr lang="en-US" altLang="zh-CN" sz="3200" i="1">
                        <a:solidFill>
                          <a:schemeClr val="bg1"/>
                        </a:solidFill>
                        <a:latin typeface="Cambria Math" panose="02040503050406030204" pitchFamily="18" charset="0"/>
                        <a:ea typeface="等线" panose="02010600030101010101" pitchFamily="2" charset="-122"/>
                        <a:cs typeface="Times New Roman" panose="02020603050405020304" pitchFamily="18" charset="0"/>
                      </a:rPr>
                      <m:t>=1</m:t>
                    </m:r>
                  </m:oMath>
                </a14:m>
                <a:r>
                  <a:rPr lang="zh-CN" altLang="zh-CN" sz="3200" dirty="0">
                    <a:solidFill>
                      <a:schemeClr val="bg1"/>
                    </a:solidFill>
                    <a:ea typeface="等线" panose="02010600030101010101" pitchFamily="2" charset="-122"/>
                    <a:cs typeface="Times New Roman" panose="02020603050405020304" pitchFamily="18" charset="0"/>
                  </a:rPr>
                  <a:t>代入</a:t>
                </a:r>
                <a14:m>
                  <m:oMath xmlns:m="http://schemas.openxmlformats.org/officeDocument/2006/math">
                    <m:r>
                      <a:rPr lang="en-US" altLang="zh-CN" sz="3200" i="1">
                        <a:solidFill>
                          <a:schemeClr val="bg1"/>
                        </a:solidFill>
                        <a:latin typeface="Cambria Math" panose="02040503050406030204" pitchFamily="18" charset="0"/>
                        <a:ea typeface="等线" panose="02010600030101010101" pitchFamily="2" charset="-122"/>
                        <a:cs typeface="Times New Roman" panose="02020603050405020304" pitchFamily="18" charset="0"/>
                      </a:rPr>
                      <m:t>𝑦</m:t>
                    </m:r>
                    <m:r>
                      <a:rPr lang="en-US" altLang="zh-CN" sz="3200" i="1">
                        <a:solidFill>
                          <a:schemeClr val="bg1"/>
                        </a:solidFill>
                        <a:latin typeface="Cambria Math" panose="02040503050406030204" pitchFamily="18" charset="0"/>
                        <a:ea typeface="等线" panose="02010600030101010101" pitchFamily="2" charset="-122"/>
                        <a:cs typeface="Times New Roman" panose="02020603050405020304" pitchFamily="18" charset="0"/>
                      </a:rPr>
                      <m:t>=0.36</m:t>
                    </m:r>
                    <m:func>
                      <m:funcPr>
                        <m:ctrlPr>
                          <a:rPr lang="zh-CN" altLang="zh-CN" sz="3200" i="1">
                            <a:solidFill>
                              <a:schemeClr val="bg1"/>
                            </a:solidFill>
                            <a:latin typeface="Cambria Math" panose="02040503050406030204" pitchFamily="18" charset="0"/>
                            <a:ea typeface="Cambria Math" panose="02040503050406030204" pitchFamily="18" charset="0"/>
                          </a:rPr>
                        </m:ctrlPr>
                      </m:funcPr>
                      <m:fName>
                        <m:r>
                          <a:rPr lang="en-US" altLang="zh-CN" sz="3200" i="1">
                            <a:solidFill>
                              <a:schemeClr val="bg1"/>
                            </a:solidFill>
                            <a:latin typeface="Cambria Math" panose="02040503050406030204" pitchFamily="18" charset="0"/>
                            <a:ea typeface="等线" panose="02010600030101010101" pitchFamily="2" charset="-122"/>
                            <a:cs typeface="Times New Roman" panose="02020603050405020304" pitchFamily="18" charset="0"/>
                          </a:rPr>
                          <m:t>𝑙𝑛</m:t>
                        </m:r>
                      </m:fName>
                      <m:e>
                        <m:r>
                          <a:rPr lang="en-US" altLang="zh-CN" sz="3200" i="1">
                            <a:solidFill>
                              <a:schemeClr val="bg1"/>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3200" i="1">
                            <a:solidFill>
                              <a:schemeClr val="bg1"/>
                            </a:solidFill>
                            <a:latin typeface="Cambria Math" panose="02040503050406030204" pitchFamily="18" charset="0"/>
                            <a:ea typeface="等线" panose="02010600030101010101" pitchFamily="2" charset="-122"/>
                            <a:cs typeface="Times New Roman" panose="02020603050405020304" pitchFamily="18" charset="0"/>
                          </a:rPr>
                          <m:t>𝑥</m:t>
                        </m:r>
                      </m:e>
                    </m:func>
                    <m:r>
                      <a:rPr lang="en-US" altLang="zh-CN" sz="3200" i="1">
                        <a:solidFill>
                          <a:schemeClr val="bg1"/>
                        </a:solidFill>
                        <a:latin typeface="Cambria Math" panose="02040503050406030204" pitchFamily="18" charset="0"/>
                        <a:ea typeface="等线" panose="02010600030101010101" pitchFamily="2" charset="-122"/>
                        <a:cs typeface="Times New Roman" panose="02020603050405020304" pitchFamily="18" charset="0"/>
                      </a:rPr>
                      <m:t>+1)</m:t>
                    </m:r>
                  </m:oMath>
                </a14:m>
                <a:r>
                  <a:rPr lang="zh-CN" altLang="zh-CN" sz="3200" dirty="0">
                    <a:solidFill>
                      <a:schemeClr val="bg1"/>
                    </a:solidFill>
                    <a:ea typeface="等线" panose="02010600030101010101" pitchFamily="2" charset="-122"/>
                    <a:cs typeface="Times New Roman" panose="02020603050405020304" pitchFamily="18" charset="0"/>
                  </a:rPr>
                  <a:t>，</a:t>
                </a:r>
                <a:endParaRPr lang="en-US" altLang="zh-CN" sz="3200" dirty="0">
                  <a:solidFill>
                    <a:schemeClr val="bg1"/>
                  </a:solidFill>
                  <a:ea typeface="等线" panose="02010600030101010101" pitchFamily="2" charset="-122"/>
                  <a:cs typeface="Times New Roman" panose="02020603050405020304" pitchFamily="18" charset="0"/>
                </a:endParaRPr>
              </a:p>
              <a:p>
                <a:r>
                  <a:rPr lang="zh-CN" altLang="zh-CN" sz="3200" dirty="0">
                    <a:solidFill>
                      <a:schemeClr val="bg1"/>
                    </a:solidFill>
                    <a:ea typeface="等线" panose="02010600030101010101" pitchFamily="2" charset="-122"/>
                    <a:cs typeface="Times New Roman" panose="02020603050405020304" pitchFamily="18" charset="0"/>
                  </a:rPr>
                  <a:t>解得</a:t>
                </a:r>
                <a14:m>
                  <m:oMath xmlns:m="http://schemas.openxmlformats.org/officeDocument/2006/math">
                    <m:r>
                      <a:rPr lang="en-US" altLang="zh-CN" sz="3200" i="1">
                        <a:solidFill>
                          <a:schemeClr val="bg1"/>
                        </a:solidFill>
                        <a:latin typeface="Cambria Math" panose="02040503050406030204" pitchFamily="18" charset="0"/>
                        <a:ea typeface="等线" panose="02010600030101010101" pitchFamily="2" charset="-122"/>
                        <a:cs typeface="Times New Roman" panose="02020603050405020304" pitchFamily="18" charset="0"/>
                      </a:rPr>
                      <m:t>𝑥</m:t>
                    </m:r>
                    <m:r>
                      <a:rPr lang="en-US" altLang="zh-CN" sz="3200" i="1">
                        <a:solidFill>
                          <a:schemeClr val="bg1"/>
                        </a:solidFill>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sz="3200" i="1">
                            <a:solidFill>
                              <a:schemeClr val="bg1"/>
                            </a:solidFill>
                            <a:latin typeface="Cambria Math" panose="02040503050406030204" pitchFamily="18" charset="0"/>
                            <a:ea typeface="Cambria Math" panose="02040503050406030204" pitchFamily="18" charset="0"/>
                          </a:rPr>
                        </m:ctrlPr>
                      </m:sSupPr>
                      <m:e>
                        <m:r>
                          <a:rPr lang="en-US" altLang="zh-CN" sz="3200" i="1">
                            <a:solidFill>
                              <a:schemeClr val="bg1"/>
                            </a:solidFill>
                            <a:latin typeface="Cambria Math" panose="02040503050406030204" pitchFamily="18" charset="0"/>
                            <a:ea typeface="等线" panose="02010600030101010101" pitchFamily="2" charset="-122"/>
                            <a:cs typeface="Times New Roman" panose="02020603050405020304" pitchFamily="18" charset="0"/>
                          </a:rPr>
                          <m:t>ⅇ</m:t>
                        </m:r>
                      </m:e>
                      <m:sup>
                        <m:f>
                          <m:fPr>
                            <m:ctrlPr>
                              <a:rPr lang="zh-CN" altLang="zh-CN" sz="3200" i="1">
                                <a:solidFill>
                                  <a:schemeClr val="bg1"/>
                                </a:solidFill>
                                <a:latin typeface="Cambria Math" panose="02040503050406030204" pitchFamily="18" charset="0"/>
                                <a:ea typeface="Cambria Math" panose="02040503050406030204" pitchFamily="18" charset="0"/>
                              </a:rPr>
                            </m:ctrlPr>
                          </m:fPr>
                          <m:num>
                            <m:r>
                              <a:rPr lang="en-US" altLang="zh-CN" sz="3200" i="1">
                                <a:solidFill>
                                  <a:schemeClr val="bg1"/>
                                </a:solidFill>
                                <a:latin typeface="Cambria Math" panose="02040503050406030204" pitchFamily="18" charset="0"/>
                                <a:ea typeface="等线" panose="02010600030101010101" pitchFamily="2" charset="-122"/>
                                <a:cs typeface="Times New Roman" panose="02020603050405020304" pitchFamily="18" charset="0"/>
                              </a:rPr>
                              <m:t>1</m:t>
                            </m:r>
                          </m:num>
                          <m:den>
                            <m:r>
                              <a:rPr lang="en-US" altLang="zh-CN" sz="3200" i="1">
                                <a:solidFill>
                                  <a:schemeClr val="bg1"/>
                                </a:solidFill>
                                <a:latin typeface="Cambria Math" panose="02040503050406030204" pitchFamily="18" charset="0"/>
                                <a:ea typeface="等线" panose="02010600030101010101" pitchFamily="2" charset="-122"/>
                                <a:cs typeface="Times New Roman" panose="02020603050405020304" pitchFamily="18" charset="0"/>
                              </a:rPr>
                              <m:t>0.36</m:t>
                            </m:r>
                          </m:den>
                        </m:f>
                      </m:sup>
                    </m:sSup>
                    <m:r>
                      <a:rPr lang="en-US" altLang="zh-CN" sz="3200" i="1">
                        <a:solidFill>
                          <a:schemeClr val="bg1"/>
                        </a:solidFill>
                        <a:latin typeface="Cambria Math" panose="02040503050406030204" pitchFamily="18" charset="0"/>
                        <a:ea typeface="等线" panose="02010600030101010101" pitchFamily="2" charset="-122"/>
                        <a:cs typeface="Times New Roman" panose="02020603050405020304" pitchFamily="18" charset="0"/>
                      </a:rPr>
                      <m:t>−1≈15.08</m:t>
                    </m:r>
                  </m:oMath>
                </a14:m>
                <a:endParaRPr lang="zh-CN"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mc:Choice>
        <mc:Fallback>
          <p:sp>
            <p:nvSpPr>
              <p:cNvPr id="5" name="矩形 4">
                <a:extLst>
                  <a:ext uri="{FF2B5EF4-FFF2-40B4-BE49-F238E27FC236}">
                    <a16:creationId xmlns:a16="http://schemas.microsoft.com/office/drawing/2014/main" id="{ABEDB4AC-68DF-4E02-923B-85992017562D}"/>
                  </a:ext>
                </a:extLst>
              </p:cNvPr>
              <p:cNvSpPr>
                <a:spLocks noRot="1" noChangeAspect="1" noMove="1" noResize="1" noEditPoints="1" noAdjustHandles="1" noChangeArrowheads="1" noChangeShapeType="1" noTextEdit="1"/>
              </p:cNvSpPr>
              <p:nvPr/>
            </p:nvSpPr>
            <p:spPr>
              <a:xfrm>
                <a:off x="3059965" y="4217209"/>
                <a:ext cx="10117016" cy="1260538"/>
              </a:xfrm>
              <a:prstGeom prst="rect">
                <a:avLst/>
              </a:prstGeom>
              <a:blipFill>
                <a:blip r:embed="rId3"/>
                <a:stretch>
                  <a:fillRect l="-1566" t="-6280" b="-149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026286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30D396B-DB99-4B7B-98B0-8247B1ADC96D}"/>
              </a:ext>
            </a:extLst>
          </p:cNvPr>
          <p:cNvSpPr/>
          <p:nvPr/>
        </p:nvSpPr>
        <p:spPr>
          <a:xfrm>
            <a:off x="1037492" y="921568"/>
            <a:ext cx="10117016" cy="2062103"/>
          </a:xfrm>
          <a:prstGeom prst="rect">
            <a:avLst/>
          </a:prstGeom>
        </p:spPr>
        <p:txBody>
          <a:bodyPr wrap="square">
            <a:spAutoFit/>
          </a:bodyPr>
          <a:lstStyle/>
          <a:p>
            <a:r>
              <a:rPr lang="zh-CN" altLang="en-US" sz="3200" kern="0" dirty="0">
                <a:solidFill>
                  <a:schemeClr val="bg1"/>
                </a:solidFill>
                <a:latin typeface="等线" panose="02010600030101010101" pitchFamily="2" charset="-122"/>
                <a:ea typeface="等线" panose="02010600030101010101" pitchFamily="2" charset="-122"/>
                <a:cs typeface="Times New Roman" panose="02020603050405020304" pitchFamily="18" charset="0"/>
              </a:rPr>
              <a:t>问题</a:t>
            </a:r>
            <a:r>
              <a:rPr lang="en-US" altLang="zh-CN" sz="3200" kern="0" dirty="0">
                <a:solidFill>
                  <a:schemeClr val="bg1"/>
                </a:solidFill>
                <a:latin typeface="等线" panose="02010600030101010101" pitchFamily="2" charset="-122"/>
                <a:ea typeface="等线" panose="02010600030101010101" pitchFamily="2" charset="-122"/>
                <a:cs typeface="Times New Roman" panose="02020603050405020304" pitchFamily="18" charset="0"/>
              </a:rPr>
              <a:t>9</a:t>
            </a:r>
            <a:r>
              <a:rPr lang="zh-CN" altLang="en-US" sz="3200" kern="0" dirty="0">
                <a:solidFill>
                  <a:schemeClr val="bg1"/>
                </a:solidFill>
                <a:latin typeface="等线" panose="02010600030101010101" pitchFamily="2" charset="-122"/>
                <a:ea typeface="等线" panose="02010600030101010101" pitchFamily="2" charset="-122"/>
                <a:cs typeface="Times New Roman" panose="02020603050405020304" pitchFamily="18" charset="0"/>
              </a:rPr>
              <a:t>：这是在厚度约为</a:t>
            </a:r>
            <a:r>
              <a:rPr lang="en-US" altLang="zh-CN" sz="3200" kern="0" dirty="0">
                <a:solidFill>
                  <a:schemeClr val="bg1"/>
                </a:solidFill>
                <a:latin typeface="等线" panose="02010600030101010101" pitchFamily="2" charset="-122"/>
                <a:ea typeface="等线" panose="02010600030101010101" pitchFamily="2" charset="-122"/>
                <a:cs typeface="Times New Roman" panose="02020603050405020304" pitchFamily="18" charset="0"/>
              </a:rPr>
              <a:t>80mm</a:t>
            </a:r>
            <a:r>
              <a:rPr lang="zh-CN" altLang="en-US" sz="3200" kern="0" dirty="0">
                <a:solidFill>
                  <a:schemeClr val="bg1"/>
                </a:solidFill>
                <a:latin typeface="等线" panose="02010600030101010101" pitchFamily="2" charset="-122"/>
                <a:ea typeface="等线" panose="02010600030101010101" pitchFamily="2" charset="-122"/>
                <a:cs typeface="Times New Roman" panose="02020603050405020304" pitchFamily="18" charset="0"/>
              </a:rPr>
              <a:t>的猪肉的解冻问题下的一个解释，那么对于厚度为</a:t>
            </a:r>
            <a:r>
              <a:rPr lang="en-US" altLang="zh-CN" sz="3200" kern="0" dirty="0">
                <a:solidFill>
                  <a:schemeClr val="bg1"/>
                </a:solidFill>
                <a:latin typeface="等线" panose="02010600030101010101" pitchFamily="2" charset="-122"/>
                <a:ea typeface="等线" panose="02010600030101010101" pitchFamily="2" charset="-122"/>
                <a:cs typeface="Times New Roman" panose="02020603050405020304" pitchFamily="18" charset="0"/>
              </a:rPr>
              <a:t>p mm</a:t>
            </a:r>
            <a:r>
              <a:rPr lang="zh-CN" altLang="en-US" sz="3200" kern="0" dirty="0">
                <a:solidFill>
                  <a:schemeClr val="bg1"/>
                </a:solidFill>
                <a:latin typeface="等线" panose="02010600030101010101" pitchFamily="2" charset="-122"/>
                <a:ea typeface="等线" panose="02010600030101010101" pitchFamily="2" charset="-122"/>
                <a:cs typeface="Times New Roman" panose="02020603050405020304" pitchFamily="18" charset="0"/>
              </a:rPr>
              <a:t>的冻肉，能不能对上述结果进行推广，在不同的厚度下，也得到完全解冻时间的表达式呢？</a:t>
            </a:r>
            <a:endParaRPr lang="zh-CN"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98661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表格 3">
                <a:extLst>
                  <a:ext uri="{FF2B5EF4-FFF2-40B4-BE49-F238E27FC236}">
                    <a16:creationId xmlns:a16="http://schemas.microsoft.com/office/drawing/2014/main" id="{72B7CE25-8AC6-4DD0-BC50-376233869D68}"/>
                  </a:ext>
                </a:extLst>
              </p:cNvPr>
              <p:cNvGraphicFramePr>
                <a:graphicFrameLocks noGrp="1"/>
              </p:cNvGraphicFramePr>
              <p:nvPr>
                <p:extLst>
                  <p:ext uri="{D42A27DB-BD31-4B8C-83A1-F6EECF244321}">
                    <p14:modId xmlns:p14="http://schemas.microsoft.com/office/powerpoint/2010/main" val="3964184041"/>
                  </p:ext>
                </p:extLst>
              </p:nvPr>
            </p:nvGraphicFramePr>
            <p:xfrm>
              <a:off x="279400" y="821526"/>
              <a:ext cx="11633199" cy="2521458"/>
            </p:xfrm>
            <a:graphic>
              <a:graphicData uri="http://schemas.openxmlformats.org/drawingml/2006/table">
                <a:tbl>
                  <a:tblPr firstRow="1" firstCol="1" bandRow="1"/>
                  <a:tblGrid>
                    <a:gridCol w="4327326">
                      <a:extLst>
                        <a:ext uri="{9D8B030D-6E8A-4147-A177-3AD203B41FA5}">
                          <a16:colId xmlns:a16="http://schemas.microsoft.com/office/drawing/2014/main" val="3393994985"/>
                        </a:ext>
                      </a:extLst>
                    </a:gridCol>
                    <a:gridCol w="1517374">
                      <a:extLst>
                        <a:ext uri="{9D8B030D-6E8A-4147-A177-3AD203B41FA5}">
                          <a16:colId xmlns:a16="http://schemas.microsoft.com/office/drawing/2014/main" val="3250407830"/>
                        </a:ext>
                      </a:extLst>
                    </a:gridCol>
                    <a:gridCol w="1475224">
                      <a:extLst>
                        <a:ext uri="{9D8B030D-6E8A-4147-A177-3AD203B41FA5}">
                          <a16:colId xmlns:a16="http://schemas.microsoft.com/office/drawing/2014/main" val="2346755859"/>
                        </a:ext>
                      </a:extLst>
                    </a:gridCol>
                    <a:gridCol w="1433076">
                      <a:extLst>
                        <a:ext uri="{9D8B030D-6E8A-4147-A177-3AD203B41FA5}">
                          <a16:colId xmlns:a16="http://schemas.microsoft.com/office/drawing/2014/main" val="772357588"/>
                        </a:ext>
                      </a:extLst>
                    </a:gridCol>
                    <a:gridCol w="1503324">
                      <a:extLst>
                        <a:ext uri="{9D8B030D-6E8A-4147-A177-3AD203B41FA5}">
                          <a16:colId xmlns:a16="http://schemas.microsoft.com/office/drawing/2014/main" val="2984364178"/>
                        </a:ext>
                      </a:extLst>
                    </a:gridCol>
                    <a:gridCol w="1376875">
                      <a:extLst>
                        <a:ext uri="{9D8B030D-6E8A-4147-A177-3AD203B41FA5}">
                          <a16:colId xmlns:a16="http://schemas.microsoft.com/office/drawing/2014/main" val="3118575023"/>
                        </a:ext>
                      </a:extLst>
                    </a:gridCol>
                  </a:tblGrid>
                  <a:tr h="297180">
                    <a:tc>
                      <a:txBody>
                        <a:bodyPr/>
                        <a:lstStyle/>
                        <a:p>
                          <a:pPr algn="ctr" fontAlgn="ctr">
                            <a:lnSpc>
                              <a:spcPct val="100000"/>
                            </a:lnSpc>
                            <a:spcAft>
                              <a:spcPts val="0"/>
                            </a:spcAft>
                          </a:pPr>
                          <a14:m>
                            <m:oMathPara xmlns:m="http://schemas.openxmlformats.org/officeDocument/2006/math">
                              <m:oMathParaPr>
                                <m:jc m:val="centerGroup"/>
                              </m:oMathParaPr>
                              <m:oMath xmlns:m="http://schemas.openxmlformats.org/officeDocument/2006/math">
                                <m:r>
                                  <a:rPr lang="en-US" sz="3200" i="1" kern="100" baseline="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𝑥</m:t>
                                </m:r>
                              </m:oMath>
                            </m:oMathPara>
                          </a14:m>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3</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4</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675510563"/>
                      </a:ext>
                    </a:extLst>
                  </a:tr>
                  <a:tr h="2971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3200" kern="100" baseline="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𝑦</m:t>
                                </m:r>
                              </m:oMath>
                            </m:oMathPara>
                          </a14:m>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zh-CN" altLang="zh-CN" sz="1800" i="1" kern="1200" smtClean="0">
                                        <a:solidFill>
                                          <a:schemeClr val="bg1"/>
                                        </a:solidFill>
                                        <a:effectLst/>
                                        <a:latin typeface="+mn-lt"/>
                                        <a:ea typeface="+mn-ea"/>
                                        <a:cs typeface="+mn-cs"/>
                                      </a:rPr>
                                    </m:ctrlPr>
                                  </m:fPr>
                                  <m:num>
                                    <m:r>
                                      <a:rPr lang="en-US" altLang="zh-CN" sz="1800" i="1" kern="1200">
                                        <a:solidFill>
                                          <a:schemeClr val="bg1"/>
                                        </a:solidFill>
                                        <a:effectLst/>
                                        <a:latin typeface="+mn-lt"/>
                                        <a:ea typeface="+mn-ea"/>
                                        <a:cs typeface="+mn-cs"/>
                                      </a:rPr>
                                      <m:t>10</m:t>
                                    </m:r>
                                  </m:num>
                                  <m:den>
                                    <m:f>
                                      <m:fPr>
                                        <m:ctrlPr>
                                          <a:rPr lang="zh-CN" altLang="zh-CN" sz="1800" i="1" kern="1200">
                                            <a:solidFill>
                                              <a:schemeClr val="bg1"/>
                                            </a:solidFill>
                                            <a:effectLst/>
                                            <a:latin typeface="+mn-lt"/>
                                            <a:ea typeface="+mn-ea"/>
                                            <a:cs typeface="+mn-cs"/>
                                          </a:rPr>
                                        </m:ctrlPr>
                                      </m:fPr>
                                      <m:num>
                                        <m:r>
                                          <a:rPr lang="en-US" altLang="zh-CN" sz="1800" i="1" kern="1200">
                                            <a:solidFill>
                                              <a:schemeClr val="bg1"/>
                                            </a:solidFill>
                                            <a:effectLst/>
                                            <a:latin typeface="+mn-lt"/>
                                            <a:ea typeface="+mn-ea"/>
                                            <a:cs typeface="+mn-cs"/>
                                          </a:rPr>
                                          <m:t>1</m:t>
                                        </m:r>
                                      </m:num>
                                      <m:den>
                                        <m:r>
                                          <a:rPr lang="en-US" altLang="zh-CN" sz="1800" i="1" kern="1200">
                                            <a:solidFill>
                                              <a:schemeClr val="bg1"/>
                                            </a:solidFill>
                                            <a:effectLst/>
                                            <a:latin typeface="+mn-lt"/>
                                            <a:ea typeface="+mn-ea"/>
                                            <a:cs typeface="+mn-cs"/>
                                          </a:rPr>
                                          <m:t>2</m:t>
                                        </m:r>
                                      </m:den>
                                    </m:f>
                                    <m:r>
                                      <a:rPr lang="en-US" altLang="zh-CN" sz="1800" i="1" kern="1200">
                                        <a:solidFill>
                                          <a:schemeClr val="bg1"/>
                                        </a:solidFill>
                                        <a:effectLst/>
                                        <a:latin typeface="+mn-lt"/>
                                        <a:ea typeface="+mn-ea"/>
                                        <a:cs typeface="+mn-cs"/>
                                      </a:rPr>
                                      <m:t>𝑝</m:t>
                                    </m:r>
                                  </m:den>
                                </m:f>
                              </m:oMath>
                            </m:oMathPara>
                          </a14:m>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zh-CN" altLang="zh-CN" sz="1800" i="1" kern="1200" smtClean="0">
                                        <a:solidFill>
                                          <a:schemeClr val="bg1"/>
                                        </a:solidFill>
                                        <a:effectLst/>
                                        <a:latin typeface="+mn-lt"/>
                                        <a:ea typeface="+mn-ea"/>
                                        <a:cs typeface="+mn-cs"/>
                                      </a:rPr>
                                    </m:ctrlPr>
                                  </m:fPr>
                                  <m:num>
                                    <m:r>
                                      <a:rPr lang="en-US" altLang="zh-CN" sz="1800" i="1" kern="1200">
                                        <a:solidFill>
                                          <a:schemeClr val="bg1"/>
                                        </a:solidFill>
                                        <a:effectLst/>
                                        <a:latin typeface="+mn-lt"/>
                                        <a:ea typeface="+mn-ea"/>
                                        <a:cs typeface="+mn-cs"/>
                                      </a:rPr>
                                      <m:t>16</m:t>
                                    </m:r>
                                  </m:num>
                                  <m:den>
                                    <m:f>
                                      <m:fPr>
                                        <m:ctrlPr>
                                          <a:rPr lang="zh-CN" altLang="zh-CN" sz="1800" i="1" kern="1200">
                                            <a:solidFill>
                                              <a:schemeClr val="bg1"/>
                                            </a:solidFill>
                                            <a:effectLst/>
                                            <a:latin typeface="+mn-lt"/>
                                            <a:ea typeface="+mn-ea"/>
                                            <a:cs typeface="+mn-cs"/>
                                          </a:rPr>
                                        </m:ctrlPr>
                                      </m:fPr>
                                      <m:num>
                                        <m:r>
                                          <a:rPr lang="en-US" altLang="zh-CN" sz="1800" i="1" kern="1200">
                                            <a:solidFill>
                                              <a:schemeClr val="bg1"/>
                                            </a:solidFill>
                                            <a:effectLst/>
                                            <a:latin typeface="+mn-lt"/>
                                            <a:ea typeface="+mn-ea"/>
                                            <a:cs typeface="+mn-cs"/>
                                          </a:rPr>
                                          <m:t>1</m:t>
                                        </m:r>
                                      </m:num>
                                      <m:den>
                                        <m:r>
                                          <a:rPr lang="en-US" altLang="zh-CN" sz="1800" i="1" kern="1200">
                                            <a:solidFill>
                                              <a:schemeClr val="bg1"/>
                                            </a:solidFill>
                                            <a:effectLst/>
                                            <a:latin typeface="+mn-lt"/>
                                            <a:ea typeface="+mn-ea"/>
                                            <a:cs typeface="+mn-cs"/>
                                          </a:rPr>
                                          <m:t>2</m:t>
                                        </m:r>
                                      </m:den>
                                    </m:f>
                                    <m:r>
                                      <a:rPr lang="en-US" altLang="zh-CN" sz="1800" i="1" kern="1200">
                                        <a:solidFill>
                                          <a:schemeClr val="bg1"/>
                                        </a:solidFill>
                                        <a:effectLst/>
                                        <a:latin typeface="+mn-lt"/>
                                        <a:ea typeface="+mn-ea"/>
                                        <a:cs typeface="+mn-cs"/>
                                      </a:rPr>
                                      <m:t>𝑝</m:t>
                                    </m:r>
                                  </m:den>
                                </m:f>
                              </m:oMath>
                            </m:oMathPara>
                          </a14:m>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zh-CN" altLang="zh-CN" sz="1800" i="1" kern="1200" smtClean="0">
                                        <a:solidFill>
                                          <a:schemeClr val="bg1"/>
                                        </a:solidFill>
                                        <a:effectLst/>
                                        <a:latin typeface="+mn-lt"/>
                                        <a:ea typeface="+mn-ea"/>
                                        <a:cs typeface="+mn-cs"/>
                                      </a:rPr>
                                    </m:ctrlPr>
                                  </m:fPr>
                                  <m:num>
                                    <m:r>
                                      <a:rPr lang="en-US" altLang="zh-CN" sz="1800" i="1" kern="1200">
                                        <a:solidFill>
                                          <a:schemeClr val="bg1"/>
                                        </a:solidFill>
                                        <a:effectLst/>
                                        <a:latin typeface="+mn-lt"/>
                                        <a:ea typeface="+mn-ea"/>
                                        <a:cs typeface="+mn-cs"/>
                                      </a:rPr>
                                      <m:t>20</m:t>
                                    </m:r>
                                  </m:num>
                                  <m:den>
                                    <m:f>
                                      <m:fPr>
                                        <m:ctrlPr>
                                          <a:rPr lang="zh-CN" altLang="zh-CN" sz="1800" i="1" kern="1200">
                                            <a:solidFill>
                                              <a:schemeClr val="bg1"/>
                                            </a:solidFill>
                                            <a:effectLst/>
                                            <a:latin typeface="+mn-lt"/>
                                            <a:ea typeface="+mn-ea"/>
                                            <a:cs typeface="+mn-cs"/>
                                          </a:rPr>
                                        </m:ctrlPr>
                                      </m:fPr>
                                      <m:num>
                                        <m:r>
                                          <a:rPr lang="en-US" altLang="zh-CN" sz="1800" i="1" kern="1200">
                                            <a:solidFill>
                                              <a:schemeClr val="bg1"/>
                                            </a:solidFill>
                                            <a:effectLst/>
                                            <a:latin typeface="+mn-lt"/>
                                            <a:ea typeface="+mn-ea"/>
                                            <a:cs typeface="+mn-cs"/>
                                          </a:rPr>
                                          <m:t>1</m:t>
                                        </m:r>
                                      </m:num>
                                      <m:den>
                                        <m:r>
                                          <a:rPr lang="en-US" altLang="zh-CN" sz="1800" i="1" kern="1200">
                                            <a:solidFill>
                                              <a:schemeClr val="bg1"/>
                                            </a:solidFill>
                                            <a:effectLst/>
                                            <a:latin typeface="+mn-lt"/>
                                            <a:ea typeface="+mn-ea"/>
                                            <a:cs typeface="+mn-cs"/>
                                          </a:rPr>
                                          <m:t>2</m:t>
                                        </m:r>
                                      </m:den>
                                    </m:f>
                                    <m:r>
                                      <a:rPr lang="en-US" altLang="zh-CN" sz="1800" i="1" kern="1200">
                                        <a:solidFill>
                                          <a:schemeClr val="bg1"/>
                                        </a:solidFill>
                                        <a:effectLst/>
                                        <a:latin typeface="+mn-lt"/>
                                        <a:ea typeface="+mn-ea"/>
                                        <a:cs typeface="+mn-cs"/>
                                      </a:rPr>
                                      <m:t>𝑝</m:t>
                                    </m:r>
                                  </m:den>
                                </m:f>
                              </m:oMath>
                            </m:oMathPara>
                          </a14:m>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zh-CN" altLang="zh-CN" sz="1800" i="1" kern="1200" smtClean="0">
                                        <a:solidFill>
                                          <a:schemeClr val="bg1"/>
                                        </a:solidFill>
                                        <a:effectLst/>
                                        <a:latin typeface="+mn-lt"/>
                                        <a:ea typeface="+mn-ea"/>
                                        <a:cs typeface="+mn-cs"/>
                                      </a:rPr>
                                    </m:ctrlPr>
                                  </m:fPr>
                                  <m:num>
                                    <m:r>
                                      <a:rPr lang="en-US" altLang="zh-CN" sz="1800" i="1" kern="1200">
                                        <a:solidFill>
                                          <a:schemeClr val="bg1"/>
                                        </a:solidFill>
                                        <a:effectLst/>
                                        <a:latin typeface="+mn-lt"/>
                                        <a:ea typeface="+mn-ea"/>
                                        <a:cs typeface="+mn-cs"/>
                                      </a:rPr>
                                      <m:t>23</m:t>
                                    </m:r>
                                  </m:num>
                                  <m:den>
                                    <m:f>
                                      <m:fPr>
                                        <m:ctrlPr>
                                          <a:rPr lang="zh-CN" altLang="zh-CN" sz="1800" i="1" kern="1200">
                                            <a:solidFill>
                                              <a:schemeClr val="bg1"/>
                                            </a:solidFill>
                                            <a:effectLst/>
                                            <a:latin typeface="+mn-lt"/>
                                            <a:ea typeface="+mn-ea"/>
                                            <a:cs typeface="+mn-cs"/>
                                          </a:rPr>
                                        </m:ctrlPr>
                                      </m:fPr>
                                      <m:num>
                                        <m:r>
                                          <a:rPr lang="en-US" altLang="zh-CN" sz="1800" i="1" kern="1200">
                                            <a:solidFill>
                                              <a:schemeClr val="bg1"/>
                                            </a:solidFill>
                                            <a:effectLst/>
                                            <a:latin typeface="+mn-lt"/>
                                            <a:ea typeface="+mn-ea"/>
                                            <a:cs typeface="+mn-cs"/>
                                          </a:rPr>
                                          <m:t>1</m:t>
                                        </m:r>
                                      </m:num>
                                      <m:den>
                                        <m:r>
                                          <a:rPr lang="en-US" altLang="zh-CN" sz="1800" i="1" kern="1200">
                                            <a:solidFill>
                                              <a:schemeClr val="bg1"/>
                                            </a:solidFill>
                                            <a:effectLst/>
                                            <a:latin typeface="+mn-lt"/>
                                            <a:ea typeface="+mn-ea"/>
                                            <a:cs typeface="+mn-cs"/>
                                          </a:rPr>
                                          <m:t>2</m:t>
                                        </m:r>
                                      </m:den>
                                    </m:f>
                                    <m:r>
                                      <a:rPr lang="en-US" altLang="zh-CN" sz="1800" i="1" kern="1200">
                                        <a:solidFill>
                                          <a:schemeClr val="bg1"/>
                                        </a:solidFill>
                                        <a:effectLst/>
                                        <a:latin typeface="+mn-lt"/>
                                        <a:ea typeface="+mn-ea"/>
                                        <a:cs typeface="+mn-cs"/>
                                      </a:rPr>
                                      <m:t>𝑝</m:t>
                                    </m:r>
                                  </m:den>
                                </m:f>
                              </m:oMath>
                            </m:oMathPara>
                          </a14:m>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353221641"/>
                      </a:ext>
                    </a:extLst>
                  </a:tr>
                  <a:tr h="18089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altLang="zh-CN" sz="3200" i="1" kern="100" baseline="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ln</m:t>
                                </m:r>
                                <m:r>
                                  <a:rPr lang="en-US" altLang="zh-CN" sz="3200" i="1" kern="100" baseline="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3200" b="0" i="1" kern="100" baseline="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𝑥</m:t>
                                </m:r>
                                <m:r>
                                  <a:rPr lang="en-US" altLang="zh-CN" sz="3200" i="1" kern="100" baseline="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+1)</m:t>
                                </m:r>
                              </m:oMath>
                            </m:oMathPara>
                          </a14:m>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ln2</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ln3</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ln4</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ln5</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249744518"/>
                      </a:ext>
                    </a:extLst>
                  </a:tr>
                  <a:tr h="52384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s-ES"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比值</a:t>
                          </a:r>
                          <a14:m>
                            <m:oMath xmlns:m="http://schemas.openxmlformats.org/officeDocument/2006/math">
                              <m:r>
                                <a:rPr lang="en-US" altLang="zh-CN" sz="3200" i="1" kern="0" smtClean="0">
                                  <a:solidFill>
                                    <a:schemeClr val="bg1"/>
                                  </a:solidFill>
                                  <a:effectLst/>
                                  <a:latin typeface="Cambria Math" panose="02040503050406030204" pitchFamily="18" charset="0"/>
                                  <a:ea typeface="+mn-ea"/>
                                  <a:cs typeface="宋体" panose="02010600030101010101" pitchFamily="2" charset="-122"/>
                                </a:rPr>
                                <m:t>𝑘</m:t>
                              </m:r>
                              <m:r>
                                <a:rPr lang="en-US" altLang="zh-CN" sz="3200" i="1" kern="0" smtClean="0">
                                  <a:solidFill>
                                    <a:schemeClr val="bg1"/>
                                  </a:solidFill>
                                  <a:effectLst/>
                                  <a:latin typeface="Cambria Math" panose="02040503050406030204" pitchFamily="18" charset="0"/>
                                  <a:ea typeface="+mn-ea"/>
                                  <a:cs typeface="宋体" panose="02010600030101010101" pitchFamily="2" charset="-122"/>
                                </a:rPr>
                                <m:t>=</m:t>
                              </m:r>
                              <m:f>
                                <m:fPr>
                                  <m:ctrlPr>
                                    <a:rPr lang="zh-CN" altLang="zh-CN" sz="3200" i="1" kern="0">
                                      <a:solidFill>
                                        <a:schemeClr val="bg1"/>
                                      </a:solidFill>
                                      <a:effectLst/>
                                      <a:latin typeface="Cambria Math" panose="02040503050406030204" pitchFamily="18" charset="0"/>
                                      <a:ea typeface="Cambria Math" panose="02040503050406030204" pitchFamily="18" charset="0"/>
                                      <a:cs typeface="宋体" panose="02010600030101010101" pitchFamily="2" charset="-122"/>
                                    </a:rPr>
                                  </m:ctrlPr>
                                </m:fPr>
                                <m:num>
                                  <m:r>
                                    <a:rPr lang="en-US" altLang="zh-CN" sz="3200" i="1" kern="0">
                                      <a:solidFill>
                                        <a:schemeClr val="bg1"/>
                                      </a:solidFill>
                                      <a:effectLst/>
                                      <a:latin typeface="Cambria Math" panose="02040503050406030204" pitchFamily="18" charset="0"/>
                                      <a:ea typeface="+mn-ea"/>
                                      <a:cs typeface="宋体" panose="02010600030101010101" pitchFamily="2" charset="-122"/>
                                    </a:rPr>
                                    <m:t>𝑦</m:t>
                                  </m:r>
                                </m:num>
                                <m:den>
                                  <m:r>
                                    <m:rPr>
                                      <m:sty m:val="p"/>
                                    </m:rPr>
                                    <a:rPr lang="en-US" altLang="zh-CN" sz="3200" kern="0">
                                      <a:solidFill>
                                        <a:schemeClr val="bg1"/>
                                      </a:solidFill>
                                      <a:effectLst/>
                                      <a:latin typeface="Cambria Math" panose="02040503050406030204" pitchFamily="18" charset="0"/>
                                      <a:ea typeface="+mn-ea"/>
                                      <a:cs typeface="宋体" panose="02010600030101010101" pitchFamily="2" charset="-122"/>
                                    </a:rPr>
                                    <m:t>ln</m:t>
                                  </m:r>
                                  <m:r>
                                    <a:rPr lang="en-US" altLang="zh-CN" sz="3200" kern="0">
                                      <a:solidFill>
                                        <a:schemeClr val="bg1"/>
                                      </a:solidFill>
                                      <a:effectLst/>
                                      <a:latin typeface="Cambria Math" panose="02040503050406030204" pitchFamily="18" charset="0"/>
                                      <a:ea typeface="+mn-ea"/>
                                      <a:cs typeface="宋体" panose="02010600030101010101" pitchFamily="2" charset="-122"/>
                                    </a:rPr>
                                    <m:t>⁡(</m:t>
                                  </m:r>
                                  <m:r>
                                    <a:rPr lang="en-US" altLang="zh-CN" sz="3200" i="1" kern="0">
                                      <a:solidFill>
                                        <a:schemeClr val="bg1"/>
                                      </a:solidFill>
                                      <a:effectLst/>
                                      <a:latin typeface="Cambria Math" panose="02040503050406030204" pitchFamily="18" charset="0"/>
                                      <a:ea typeface="+mn-ea"/>
                                      <a:cs typeface="宋体" panose="02010600030101010101" pitchFamily="2" charset="-122"/>
                                    </a:rPr>
                                    <m:t>𝑥</m:t>
                                  </m:r>
                                  <m:r>
                                    <a:rPr lang="en-US" altLang="zh-CN" sz="3200" kern="0">
                                      <a:solidFill>
                                        <a:schemeClr val="bg1"/>
                                      </a:solidFill>
                                      <a:effectLst/>
                                      <a:latin typeface="Cambria Math" panose="02040503050406030204" pitchFamily="18" charset="0"/>
                                      <a:ea typeface="+mn-ea"/>
                                      <a:cs typeface="宋体" panose="02010600030101010101" pitchFamily="2" charset="-122"/>
                                    </a:rPr>
                                    <m:t>+1)</m:t>
                                  </m:r>
                                </m:den>
                              </m:f>
                            </m:oMath>
                          </a14:m>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zh-CN" altLang="zh-CN" sz="1800" i="1" kern="1200" smtClean="0">
                                        <a:solidFill>
                                          <a:schemeClr val="bg1"/>
                                        </a:solidFill>
                                        <a:effectLst/>
                                        <a:latin typeface="+mn-lt"/>
                                        <a:ea typeface="+mn-ea"/>
                                        <a:cs typeface="+mn-cs"/>
                                      </a:rPr>
                                    </m:ctrlPr>
                                  </m:fPr>
                                  <m:num>
                                    <m:r>
                                      <a:rPr lang="en-US" altLang="zh-CN" sz="1800" i="1" kern="1200">
                                        <a:solidFill>
                                          <a:schemeClr val="bg1"/>
                                        </a:solidFill>
                                        <a:effectLst/>
                                        <a:latin typeface="+mn-lt"/>
                                        <a:ea typeface="+mn-ea"/>
                                        <a:cs typeface="+mn-cs"/>
                                      </a:rPr>
                                      <m:t>10</m:t>
                                    </m:r>
                                  </m:num>
                                  <m:den>
                                    <m:f>
                                      <m:fPr>
                                        <m:ctrlPr>
                                          <a:rPr lang="zh-CN" altLang="zh-CN" sz="1800" i="1" kern="1200">
                                            <a:solidFill>
                                              <a:schemeClr val="bg1"/>
                                            </a:solidFill>
                                            <a:effectLst/>
                                            <a:latin typeface="+mn-lt"/>
                                            <a:ea typeface="+mn-ea"/>
                                            <a:cs typeface="+mn-cs"/>
                                          </a:rPr>
                                        </m:ctrlPr>
                                      </m:fPr>
                                      <m:num>
                                        <m:r>
                                          <a:rPr lang="en-US" altLang="zh-CN" sz="1800" i="1" kern="1200">
                                            <a:solidFill>
                                              <a:schemeClr val="bg1"/>
                                            </a:solidFill>
                                            <a:effectLst/>
                                            <a:latin typeface="+mn-lt"/>
                                            <a:ea typeface="+mn-ea"/>
                                            <a:cs typeface="+mn-cs"/>
                                          </a:rPr>
                                          <m:t>1</m:t>
                                        </m:r>
                                      </m:num>
                                      <m:den>
                                        <m:r>
                                          <a:rPr lang="en-US" altLang="zh-CN" sz="1800" i="1" kern="1200">
                                            <a:solidFill>
                                              <a:schemeClr val="bg1"/>
                                            </a:solidFill>
                                            <a:effectLst/>
                                            <a:latin typeface="+mn-lt"/>
                                            <a:ea typeface="+mn-ea"/>
                                            <a:cs typeface="+mn-cs"/>
                                          </a:rPr>
                                          <m:t>2</m:t>
                                        </m:r>
                                      </m:den>
                                    </m:f>
                                    <m:r>
                                      <a:rPr lang="en-US" altLang="zh-CN" sz="1800" i="1" kern="1200">
                                        <a:solidFill>
                                          <a:schemeClr val="bg1"/>
                                        </a:solidFill>
                                        <a:effectLst/>
                                        <a:latin typeface="+mn-lt"/>
                                        <a:ea typeface="+mn-ea"/>
                                        <a:cs typeface="+mn-cs"/>
                                      </a:rPr>
                                      <m:t>𝑝</m:t>
                                    </m:r>
                                    <m:r>
                                      <m:rPr>
                                        <m:sty m:val="p"/>
                                      </m:rPr>
                                      <a:rPr lang="en-US" altLang="zh-CN" sz="1800" kern="1200">
                                        <a:solidFill>
                                          <a:schemeClr val="bg1"/>
                                        </a:solidFill>
                                        <a:effectLst/>
                                        <a:latin typeface="+mn-lt"/>
                                        <a:ea typeface="+mn-ea"/>
                                        <a:cs typeface="+mn-cs"/>
                                      </a:rPr>
                                      <m:t>ln</m:t>
                                    </m:r>
                                    <m:r>
                                      <a:rPr lang="en-US" altLang="zh-CN" sz="1800" kern="1200">
                                        <a:solidFill>
                                          <a:schemeClr val="bg1"/>
                                        </a:solidFill>
                                        <a:effectLst/>
                                        <a:latin typeface="+mn-lt"/>
                                        <a:ea typeface="+mn-ea"/>
                                        <a:cs typeface="+mn-cs"/>
                                      </a:rPr>
                                      <m:t>2</m:t>
                                    </m:r>
                                  </m:den>
                                </m:f>
                              </m:oMath>
                            </m:oMathPara>
                          </a14:m>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zh-CN" altLang="zh-CN" sz="1800" i="1" kern="1200" smtClean="0">
                                        <a:solidFill>
                                          <a:schemeClr val="bg1"/>
                                        </a:solidFill>
                                        <a:effectLst/>
                                        <a:latin typeface="+mn-lt"/>
                                        <a:ea typeface="+mn-ea"/>
                                        <a:cs typeface="+mn-cs"/>
                                      </a:rPr>
                                    </m:ctrlPr>
                                  </m:fPr>
                                  <m:num>
                                    <m:r>
                                      <a:rPr lang="en-US" altLang="zh-CN" sz="1800" i="1" kern="1200">
                                        <a:solidFill>
                                          <a:schemeClr val="bg1"/>
                                        </a:solidFill>
                                        <a:effectLst/>
                                        <a:latin typeface="+mn-lt"/>
                                        <a:ea typeface="+mn-ea"/>
                                        <a:cs typeface="+mn-cs"/>
                                      </a:rPr>
                                      <m:t>16</m:t>
                                    </m:r>
                                  </m:num>
                                  <m:den>
                                    <m:f>
                                      <m:fPr>
                                        <m:ctrlPr>
                                          <a:rPr lang="zh-CN" altLang="zh-CN" sz="1800" i="1" kern="1200">
                                            <a:solidFill>
                                              <a:schemeClr val="bg1"/>
                                            </a:solidFill>
                                            <a:effectLst/>
                                            <a:latin typeface="+mn-lt"/>
                                            <a:ea typeface="+mn-ea"/>
                                            <a:cs typeface="+mn-cs"/>
                                          </a:rPr>
                                        </m:ctrlPr>
                                      </m:fPr>
                                      <m:num>
                                        <m:r>
                                          <a:rPr lang="en-US" altLang="zh-CN" sz="1800" i="1" kern="1200">
                                            <a:solidFill>
                                              <a:schemeClr val="bg1"/>
                                            </a:solidFill>
                                            <a:effectLst/>
                                            <a:latin typeface="+mn-lt"/>
                                            <a:ea typeface="+mn-ea"/>
                                            <a:cs typeface="+mn-cs"/>
                                          </a:rPr>
                                          <m:t>1</m:t>
                                        </m:r>
                                      </m:num>
                                      <m:den>
                                        <m:r>
                                          <a:rPr lang="en-US" altLang="zh-CN" sz="1800" i="1" kern="1200">
                                            <a:solidFill>
                                              <a:schemeClr val="bg1"/>
                                            </a:solidFill>
                                            <a:effectLst/>
                                            <a:latin typeface="+mn-lt"/>
                                            <a:ea typeface="+mn-ea"/>
                                            <a:cs typeface="+mn-cs"/>
                                          </a:rPr>
                                          <m:t>2</m:t>
                                        </m:r>
                                      </m:den>
                                    </m:f>
                                    <m:r>
                                      <a:rPr lang="en-US" altLang="zh-CN" sz="1800" i="1" kern="1200">
                                        <a:solidFill>
                                          <a:schemeClr val="bg1"/>
                                        </a:solidFill>
                                        <a:effectLst/>
                                        <a:latin typeface="+mn-lt"/>
                                        <a:ea typeface="+mn-ea"/>
                                        <a:cs typeface="+mn-cs"/>
                                      </a:rPr>
                                      <m:t>𝑝</m:t>
                                    </m:r>
                                    <m:r>
                                      <m:rPr>
                                        <m:sty m:val="p"/>
                                      </m:rPr>
                                      <a:rPr lang="en-US" altLang="zh-CN" sz="1800" kern="1200">
                                        <a:solidFill>
                                          <a:schemeClr val="bg1"/>
                                        </a:solidFill>
                                        <a:effectLst/>
                                        <a:latin typeface="+mn-lt"/>
                                        <a:ea typeface="+mn-ea"/>
                                        <a:cs typeface="+mn-cs"/>
                                      </a:rPr>
                                      <m:t>ln</m:t>
                                    </m:r>
                                    <m:r>
                                      <a:rPr lang="en-US" altLang="zh-CN" sz="1800" kern="1200">
                                        <a:solidFill>
                                          <a:schemeClr val="bg1"/>
                                        </a:solidFill>
                                        <a:effectLst/>
                                        <a:latin typeface="+mn-lt"/>
                                        <a:ea typeface="+mn-ea"/>
                                        <a:cs typeface="+mn-cs"/>
                                      </a:rPr>
                                      <m:t>3</m:t>
                                    </m:r>
                                  </m:den>
                                </m:f>
                              </m:oMath>
                            </m:oMathPara>
                          </a14:m>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zh-CN" altLang="zh-CN" sz="1800" i="1" kern="1200" smtClean="0">
                                        <a:solidFill>
                                          <a:schemeClr val="bg1"/>
                                        </a:solidFill>
                                        <a:effectLst/>
                                        <a:latin typeface="+mn-lt"/>
                                        <a:ea typeface="+mn-ea"/>
                                        <a:cs typeface="+mn-cs"/>
                                      </a:rPr>
                                    </m:ctrlPr>
                                  </m:fPr>
                                  <m:num>
                                    <m:r>
                                      <a:rPr lang="en-US" altLang="zh-CN" sz="1800" i="1" kern="1200">
                                        <a:solidFill>
                                          <a:schemeClr val="bg1"/>
                                        </a:solidFill>
                                        <a:effectLst/>
                                        <a:latin typeface="+mn-lt"/>
                                        <a:ea typeface="+mn-ea"/>
                                        <a:cs typeface="+mn-cs"/>
                                      </a:rPr>
                                      <m:t>20</m:t>
                                    </m:r>
                                  </m:num>
                                  <m:den>
                                    <m:f>
                                      <m:fPr>
                                        <m:ctrlPr>
                                          <a:rPr lang="zh-CN" altLang="zh-CN" sz="1800" i="1" kern="1200">
                                            <a:solidFill>
                                              <a:schemeClr val="bg1"/>
                                            </a:solidFill>
                                            <a:effectLst/>
                                            <a:latin typeface="+mn-lt"/>
                                            <a:ea typeface="+mn-ea"/>
                                            <a:cs typeface="+mn-cs"/>
                                          </a:rPr>
                                        </m:ctrlPr>
                                      </m:fPr>
                                      <m:num>
                                        <m:r>
                                          <a:rPr lang="en-US" altLang="zh-CN" sz="1800" i="1" kern="1200">
                                            <a:solidFill>
                                              <a:schemeClr val="bg1"/>
                                            </a:solidFill>
                                            <a:effectLst/>
                                            <a:latin typeface="+mn-lt"/>
                                            <a:ea typeface="+mn-ea"/>
                                            <a:cs typeface="+mn-cs"/>
                                          </a:rPr>
                                          <m:t>1</m:t>
                                        </m:r>
                                      </m:num>
                                      <m:den>
                                        <m:r>
                                          <a:rPr lang="en-US" altLang="zh-CN" sz="1800" i="1" kern="1200">
                                            <a:solidFill>
                                              <a:schemeClr val="bg1"/>
                                            </a:solidFill>
                                            <a:effectLst/>
                                            <a:latin typeface="+mn-lt"/>
                                            <a:ea typeface="+mn-ea"/>
                                            <a:cs typeface="+mn-cs"/>
                                          </a:rPr>
                                          <m:t>2</m:t>
                                        </m:r>
                                      </m:den>
                                    </m:f>
                                    <m:r>
                                      <a:rPr lang="en-US" altLang="zh-CN" sz="1800" i="1" kern="1200">
                                        <a:solidFill>
                                          <a:schemeClr val="bg1"/>
                                        </a:solidFill>
                                        <a:effectLst/>
                                        <a:latin typeface="+mn-lt"/>
                                        <a:ea typeface="+mn-ea"/>
                                        <a:cs typeface="+mn-cs"/>
                                      </a:rPr>
                                      <m:t>𝑝</m:t>
                                    </m:r>
                                    <m:r>
                                      <m:rPr>
                                        <m:sty m:val="p"/>
                                      </m:rPr>
                                      <a:rPr lang="en-US" altLang="zh-CN" sz="1800" kern="1200">
                                        <a:solidFill>
                                          <a:schemeClr val="bg1"/>
                                        </a:solidFill>
                                        <a:effectLst/>
                                        <a:latin typeface="+mn-lt"/>
                                        <a:ea typeface="+mn-ea"/>
                                        <a:cs typeface="+mn-cs"/>
                                      </a:rPr>
                                      <m:t>ln</m:t>
                                    </m:r>
                                    <m:r>
                                      <a:rPr lang="en-US" altLang="zh-CN" sz="1800" kern="1200">
                                        <a:solidFill>
                                          <a:schemeClr val="bg1"/>
                                        </a:solidFill>
                                        <a:effectLst/>
                                        <a:latin typeface="+mn-lt"/>
                                        <a:ea typeface="+mn-ea"/>
                                        <a:cs typeface="+mn-cs"/>
                                      </a:rPr>
                                      <m:t>4</m:t>
                                    </m:r>
                                  </m:den>
                                </m:f>
                              </m:oMath>
                            </m:oMathPara>
                          </a14:m>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zh-CN" altLang="zh-CN" sz="1800" i="1" kern="1200" smtClean="0">
                                        <a:solidFill>
                                          <a:schemeClr val="bg1"/>
                                        </a:solidFill>
                                        <a:effectLst/>
                                        <a:latin typeface="+mn-lt"/>
                                        <a:ea typeface="+mn-ea"/>
                                        <a:cs typeface="+mn-cs"/>
                                      </a:rPr>
                                    </m:ctrlPr>
                                  </m:fPr>
                                  <m:num>
                                    <m:r>
                                      <a:rPr lang="en-US" altLang="zh-CN" sz="1800" i="1" kern="1200">
                                        <a:solidFill>
                                          <a:schemeClr val="bg1"/>
                                        </a:solidFill>
                                        <a:effectLst/>
                                        <a:latin typeface="+mn-lt"/>
                                        <a:ea typeface="+mn-ea"/>
                                        <a:cs typeface="+mn-cs"/>
                                      </a:rPr>
                                      <m:t>23</m:t>
                                    </m:r>
                                  </m:num>
                                  <m:den>
                                    <m:f>
                                      <m:fPr>
                                        <m:ctrlPr>
                                          <a:rPr lang="zh-CN" altLang="zh-CN" sz="1800" i="1" kern="1200">
                                            <a:solidFill>
                                              <a:schemeClr val="bg1"/>
                                            </a:solidFill>
                                            <a:effectLst/>
                                            <a:latin typeface="+mn-lt"/>
                                            <a:ea typeface="+mn-ea"/>
                                            <a:cs typeface="+mn-cs"/>
                                          </a:rPr>
                                        </m:ctrlPr>
                                      </m:fPr>
                                      <m:num>
                                        <m:r>
                                          <a:rPr lang="en-US" altLang="zh-CN" sz="1800" i="1" kern="1200">
                                            <a:solidFill>
                                              <a:schemeClr val="bg1"/>
                                            </a:solidFill>
                                            <a:effectLst/>
                                            <a:latin typeface="+mn-lt"/>
                                            <a:ea typeface="+mn-ea"/>
                                            <a:cs typeface="+mn-cs"/>
                                          </a:rPr>
                                          <m:t>1</m:t>
                                        </m:r>
                                      </m:num>
                                      <m:den>
                                        <m:r>
                                          <a:rPr lang="en-US" altLang="zh-CN" sz="1800" i="1" kern="1200">
                                            <a:solidFill>
                                              <a:schemeClr val="bg1"/>
                                            </a:solidFill>
                                            <a:effectLst/>
                                            <a:latin typeface="+mn-lt"/>
                                            <a:ea typeface="+mn-ea"/>
                                            <a:cs typeface="+mn-cs"/>
                                          </a:rPr>
                                          <m:t>2</m:t>
                                        </m:r>
                                      </m:den>
                                    </m:f>
                                    <m:r>
                                      <a:rPr lang="en-US" altLang="zh-CN" sz="1800" i="1" kern="1200">
                                        <a:solidFill>
                                          <a:schemeClr val="bg1"/>
                                        </a:solidFill>
                                        <a:effectLst/>
                                        <a:latin typeface="+mn-lt"/>
                                        <a:ea typeface="+mn-ea"/>
                                        <a:cs typeface="+mn-cs"/>
                                      </a:rPr>
                                      <m:t>𝑝</m:t>
                                    </m:r>
                                    <m:r>
                                      <m:rPr>
                                        <m:sty m:val="p"/>
                                      </m:rPr>
                                      <a:rPr lang="en-US" altLang="zh-CN" sz="1800" kern="1200">
                                        <a:solidFill>
                                          <a:schemeClr val="bg1"/>
                                        </a:solidFill>
                                        <a:effectLst/>
                                        <a:latin typeface="+mn-lt"/>
                                        <a:ea typeface="+mn-ea"/>
                                        <a:cs typeface="+mn-cs"/>
                                      </a:rPr>
                                      <m:t>ln</m:t>
                                    </m:r>
                                    <m:r>
                                      <a:rPr lang="en-US" altLang="zh-CN" sz="1800" kern="1200">
                                        <a:solidFill>
                                          <a:schemeClr val="bg1"/>
                                        </a:solidFill>
                                        <a:effectLst/>
                                        <a:latin typeface="+mn-lt"/>
                                        <a:ea typeface="+mn-ea"/>
                                        <a:cs typeface="+mn-cs"/>
                                      </a:rPr>
                                      <m:t>5</m:t>
                                    </m:r>
                                  </m:den>
                                </m:f>
                              </m:oMath>
                            </m:oMathPara>
                          </a14:m>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133941323"/>
                      </a:ext>
                    </a:extLst>
                  </a:tr>
                </a:tbl>
              </a:graphicData>
            </a:graphic>
          </p:graphicFrame>
        </mc:Choice>
        <mc:Fallback>
          <p:graphicFrame>
            <p:nvGraphicFramePr>
              <p:cNvPr id="4" name="表格 3">
                <a:extLst>
                  <a:ext uri="{FF2B5EF4-FFF2-40B4-BE49-F238E27FC236}">
                    <a16:creationId xmlns:a16="http://schemas.microsoft.com/office/drawing/2014/main" id="{72B7CE25-8AC6-4DD0-BC50-376233869D68}"/>
                  </a:ext>
                </a:extLst>
              </p:cNvPr>
              <p:cNvGraphicFramePr>
                <a:graphicFrameLocks noGrp="1"/>
              </p:cNvGraphicFramePr>
              <p:nvPr>
                <p:extLst>
                  <p:ext uri="{D42A27DB-BD31-4B8C-83A1-F6EECF244321}">
                    <p14:modId xmlns:p14="http://schemas.microsoft.com/office/powerpoint/2010/main" val="3964184041"/>
                  </p:ext>
                </p:extLst>
              </p:nvPr>
            </p:nvGraphicFramePr>
            <p:xfrm>
              <a:off x="279400" y="821526"/>
              <a:ext cx="11633199" cy="2521458"/>
            </p:xfrm>
            <a:graphic>
              <a:graphicData uri="http://schemas.openxmlformats.org/drawingml/2006/table">
                <a:tbl>
                  <a:tblPr firstRow="1" firstCol="1" bandRow="1"/>
                  <a:tblGrid>
                    <a:gridCol w="4327326">
                      <a:extLst>
                        <a:ext uri="{9D8B030D-6E8A-4147-A177-3AD203B41FA5}">
                          <a16:colId xmlns:a16="http://schemas.microsoft.com/office/drawing/2014/main" val="3393994985"/>
                        </a:ext>
                      </a:extLst>
                    </a:gridCol>
                    <a:gridCol w="1517374">
                      <a:extLst>
                        <a:ext uri="{9D8B030D-6E8A-4147-A177-3AD203B41FA5}">
                          <a16:colId xmlns:a16="http://schemas.microsoft.com/office/drawing/2014/main" val="3250407830"/>
                        </a:ext>
                      </a:extLst>
                    </a:gridCol>
                    <a:gridCol w="1475224">
                      <a:extLst>
                        <a:ext uri="{9D8B030D-6E8A-4147-A177-3AD203B41FA5}">
                          <a16:colId xmlns:a16="http://schemas.microsoft.com/office/drawing/2014/main" val="2346755859"/>
                        </a:ext>
                      </a:extLst>
                    </a:gridCol>
                    <a:gridCol w="1433076">
                      <a:extLst>
                        <a:ext uri="{9D8B030D-6E8A-4147-A177-3AD203B41FA5}">
                          <a16:colId xmlns:a16="http://schemas.microsoft.com/office/drawing/2014/main" val="772357588"/>
                        </a:ext>
                      </a:extLst>
                    </a:gridCol>
                    <a:gridCol w="1503324">
                      <a:extLst>
                        <a:ext uri="{9D8B030D-6E8A-4147-A177-3AD203B41FA5}">
                          <a16:colId xmlns:a16="http://schemas.microsoft.com/office/drawing/2014/main" val="2984364178"/>
                        </a:ext>
                      </a:extLst>
                    </a:gridCol>
                    <a:gridCol w="1376875">
                      <a:extLst>
                        <a:ext uri="{9D8B030D-6E8A-4147-A177-3AD203B41FA5}">
                          <a16:colId xmlns:a16="http://schemas.microsoft.com/office/drawing/2014/main" val="3118575023"/>
                        </a:ext>
                      </a:extLst>
                    </a:gridCol>
                  </a:tblGrid>
                  <a:tr h="506730">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282" t="-21687" r="-169296" b="-421687"/>
                          </a:stretch>
                        </a:blip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0</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1</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2</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3</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algn="ctr" fontAlgn="ctr">
                            <a:lnSpc>
                              <a:spcPct val="100000"/>
                            </a:lnSpc>
                            <a:spcAft>
                              <a:spcPts val="0"/>
                            </a:spcAft>
                          </a:pPr>
                          <a:r>
                            <a:rPr lang="en-US" sz="3200" kern="0" baseline="0" dirty="0">
                              <a:solidFill>
                                <a:schemeClr val="bg1"/>
                              </a:solidFill>
                              <a:effectLst/>
                              <a:latin typeface="Times Roman New"/>
                              <a:ea typeface="宋体" panose="02010600030101010101" pitchFamily="2" charset="-122"/>
                              <a:cs typeface="宋体" panose="02010600030101010101" pitchFamily="2" charset="-122"/>
                            </a:rPr>
                            <a:t>4</a:t>
                          </a:r>
                          <a:endParaRPr 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675510563"/>
                      </a:ext>
                    </a:extLst>
                  </a:tr>
                  <a:tr h="753999">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282" t="-80800" r="-169296" b="-180000"/>
                          </a:stretch>
                        </a:blip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397521" t="-80800" r="-293388" b="-180000"/>
                          </a:stretch>
                        </a:blipFill>
                      </a:tcPr>
                    </a:tc>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512340" t="-80800" r="-202128" b="-180000"/>
                          </a:stretch>
                        </a:blipFill>
                      </a:tcPr>
                    </a:tc>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582591" t="-80800" r="-92308" b="-180000"/>
                          </a:stretch>
                        </a:blipFill>
                      </a:tcPr>
                    </a:tc>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746018" t="-80800" r="-885" b="-180000"/>
                          </a:stretch>
                        </a:blipFill>
                      </a:tcPr>
                    </a:tc>
                    <a:extLst>
                      <a:ext uri="{0D108BD9-81ED-4DB2-BD59-A6C34878D82A}">
                        <a16:rowId xmlns:a16="http://schemas.microsoft.com/office/drawing/2014/main" val="3353221641"/>
                      </a:ext>
                    </a:extLst>
                  </a:tr>
                  <a:tr h="506730">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282" t="-272289" r="-169296" b="-171084"/>
                          </a:stretch>
                        </a:blip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0</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ln2</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ln3</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ln4</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3200" kern="0" baseline="0" dirty="0">
                              <a:solidFill>
                                <a:schemeClr val="bg1"/>
                              </a:solidFill>
                              <a:effectLst/>
                              <a:latin typeface="Times Roman New"/>
                              <a:ea typeface="+mn-ea"/>
                              <a:cs typeface="宋体" panose="02010600030101010101" pitchFamily="2" charset="-122"/>
                            </a:rPr>
                            <a:t>ln5</a:t>
                          </a: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3249744518"/>
                      </a:ext>
                    </a:extLst>
                  </a:tr>
                  <a:tr h="753999">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282" t="-249194" r="-169296" b="-14516"/>
                          </a:stretch>
                        </a:blip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zh-CN" sz="3200" kern="100" baseline="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noFill/>
                      </a:tcPr>
                    </a:tc>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397521" t="-249194" r="-293388" b="-14516"/>
                          </a:stretch>
                        </a:blipFill>
                      </a:tcPr>
                    </a:tc>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512340" t="-249194" r="-202128" b="-14516"/>
                          </a:stretch>
                        </a:blipFill>
                      </a:tcPr>
                    </a:tc>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582591" t="-249194" r="-92308" b="-14516"/>
                          </a:stretch>
                        </a:blipFill>
                      </a:tcPr>
                    </a:tc>
                    <a:tc>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blipFill>
                          <a:blip r:embed="rId2"/>
                          <a:stretch>
                            <a:fillRect l="-746018" t="-249194" r="-885" b="-14516"/>
                          </a:stretch>
                        </a:blipFill>
                      </a:tcPr>
                    </a:tc>
                    <a:extLst>
                      <a:ext uri="{0D108BD9-81ED-4DB2-BD59-A6C34878D82A}">
                        <a16:rowId xmlns:a16="http://schemas.microsoft.com/office/drawing/2014/main" val="3133941323"/>
                      </a:ext>
                    </a:extLst>
                  </a:tr>
                </a:tbl>
              </a:graphicData>
            </a:graphic>
          </p:graphicFrame>
        </mc:Fallback>
      </mc:AlternateContent>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D24F44A9-E0A2-487C-9770-2A282C2F61A9}"/>
                  </a:ext>
                </a:extLst>
              </p:cNvPr>
              <p:cNvSpPr/>
              <p:nvPr/>
            </p:nvSpPr>
            <p:spPr>
              <a:xfrm>
                <a:off x="691661" y="3704348"/>
                <a:ext cx="10808676" cy="1196738"/>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zh-CN" altLang="en-US" sz="2000" i="1" smtClean="0">
                          <a:solidFill>
                            <a:schemeClr val="bg1"/>
                          </a:solidFill>
                          <a:latin typeface="Cambria Math" panose="02040503050406030204" pitchFamily="18" charset="0"/>
                        </a:rPr>
                        <m:t>𝑘</m:t>
                      </m:r>
                      <m:r>
                        <a:rPr lang="zh-CN" altLang="en-US" sz="2000" i="0">
                          <a:solidFill>
                            <a:schemeClr val="bg1"/>
                          </a:solidFill>
                          <a:latin typeface="Cambria Math" panose="02040503050406030204" pitchFamily="18" charset="0"/>
                        </a:rPr>
                        <m:t>≈</m:t>
                      </m:r>
                      <m:f>
                        <m:fPr>
                          <m:ctrlPr>
                            <a:rPr lang="zh-CN" altLang="en-US" sz="2000" i="1">
                              <a:solidFill>
                                <a:schemeClr val="bg1"/>
                              </a:solidFill>
                              <a:latin typeface="Cambria Math" panose="02040503050406030204" pitchFamily="18" charset="0"/>
                            </a:rPr>
                          </m:ctrlPr>
                        </m:fPr>
                        <m:num>
                          <m:f>
                            <m:fPr>
                              <m:ctrlPr>
                                <a:rPr lang="zh-CN" altLang="en-US" sz="2000" i="1">
                                  <a:solidFill>
                                    <a:schemeClr val="bg1"/>
                                  </a:solidFill>
                                  <a:latin typeface="Cambria Math" panose="02040503050406030204" pitchFamily="18" charset="0"/>
                                </a:rPr>
                              </m:ctrlPr>
                            </m:fPr>
                            <m:num>
                              <m:r>
                                <a:rPr lang="zh-CN" altLang="en-US" sz="2000" i="0">
                                  <a:solidFill>
                                    <a:schemeClr val="bg1"/>
                                  </a:solidFill>
                                  <a:latin typeface="Cambria Math" panose="02040503050406030204" pitchFamily="18" charset="0"/>
                                </a:rPr>
                                <m:t>10</m:t>
                              </m:r>
                            </m:num>
                            <m:den>
                              <m:f>
                                <m:fPr>
                                  <m:ctrlPr>
                                    <a:rPr lang="zh-CN" altLang="en-US" sz="2000" i="1">
                                      <a:solidFill>
                                        <a:schemeClr val="bg1"/>
                                      </a:solidFill>
                                      <a:latin typeface="Cambria Math" panose="02040503050406030204" pitchFamily="18" charset="0"/>
                                    </a:rPr>
                                  </m:ctrlPr>
                                </m:fPr>
                                <m:num>
                                  <m:r>
                                    <a:rPr lang="zh-CN" altLang="en-US" sz="2000" i="0">
                                      <a:solidFill>
                                        <a:schemeClr val="bg1"/>
                                      </a:solidFill>
                                      <a:latin typeface="Cambria Math" panose="02040503050406030204" pitchFamily="18" charset="0"/>
                                    </a:rPr>
                                    <m:t>1</m:t>
                                  </m:r>
                                </m:num>
                                <m:den>
                                  <m:r>
                                    <a:rPr lang="zh-CN" altLang="en-US" sz="2000" i="0">
                                      <a:solidFill>
                                        <a:schemeClr val="bg1"/>
                                      </a:solidFill>
                                      <a:latin typeface="Cambria Math" panose="02040503050406030204" pitchFamily="18" charset="0"/>
                                    </a:rPr>
                                    <m:t>2</m:t>
                                  </m:r>
                                </m:den>
                              </m:f>
                              <m:r>
                                <a:rPr lang="zh-CN" altLang="en-US" sz="2000" i="1">
                                  <a:solidFill>
                                    <a:schemeClr val="bg1"/>
                                  </a:solidFill>
                                  <a:latin typeface="Cambria Math" panose="02040503050406030204" pitchFamily="18" charset="0"/>
                                </a:rPr>
                                <m:t>𝑝</m:t>
                              </m:r>
                              <m:r>
                                <m:rPr>
                                  <m:sty m:val="p"/>
                                </m:rPr>
                                <a:rPr lang="zh-CN" altLang="en-US" sz="2000" i="0">
                                  <a:solidFill>
                                    <a:schemeClr val="bg1"/>
                                  </a:solidFill>
                                  <a:latin typeface="Cambria Math" panose="02040503050406030204" pitchFamily="18" charset="0"/>
                                </a:rPr>
                                <m:t>ln</m:t>
                              </m:r>
                              <m:r>
                                <a:rPr lang="zh-CN" altLang="en-US" sz="2000" i="0">
                                  <a:solidFill>
                                    <a:schemeClr val="bg1"/>
                                  </a:solidFill>
                                  <a:latin typeface="Cambria Math" panose="02040503050406030204" pitchFamily="18" charset="0"/>
                                </a:rPr>
                                <m:t>2</m:t>
                              </m:r>
                            </m:den>
                          </m:f>
                          <m:r>
                            <a:rPr lang="zh-CN" altLang="en-US" sz="2000" i="0">
                              <a:solidFill>
                                <a:schemeClr val="bg1"/>
                              </a:solidFill>
                              <a:latin typeface="Cambria Math" panose="02040503050406030204" pitchFamily="18" charset="0"/>
                            </a:rPr>
                            <m:t>+</m:t>
                          </m:r>
                          <m:f>
                            <m:fPr>
                              <m:ctrlPr>
                                <a:rPr lang="zh-CN" altLang="en-US" sz="2000" i="1">
                                  <a:solidFill>
                                    <a:schemeClr val="bg1"/>
                                  </a:solidFill>
                                  <a:latin typeface="Cambria Math" panose="02040503050406030204" pitchFamily="18" charset="0"/>
                                </a:rPr>
                              </m:ctrlPr>
                            </m:fPr>
                            <m:num>
                              <m:r>
                                <a:rPr lang="zh-CN" altLang="en-US" sz="2000" i="0">
                                  <a:solidFill>
                                    <a:schemeClr val="bg1"/>
                                  </a:solidFill>
                                  <a:latin typeface="Cambria Math" panose="02040503050406030204" pitchFamily="18" charset="0"/>
                                </a:rPr>
                                <m:t>16</m:t>
                              </m:r>
                            </m:num>
                            <m:den>
                              <m:f>
                                <m:fPr>
                                  <m:ctrlPr>
                                    <a:rPr lang="zh-CN" altLang="en-US" sz="2000" i="1">
                                      <a:solidFill>
                                        <a:schemeClr val="bg1"/>
                                      </a:solidFill>
                                      <a:latin typeface="Cambria Math" panose="02040503050406030204" pitchFamily="18" charset="0"/>
                                    </a:rPr>
                                  </m:ctrlPr>
                                </m:fPr>
                                <m:num>
                                  <m:r>
                                    <a:rPr lang="zh-CN" altLang="en-US" sz="2000" i="0">
                                      <a:solidFill>
                                        <a:schemeClr val="bg1"/>
                                      </a:solidFill>
                                      <a:latin typeface="Cambria Math" panose="02040503050406030204" pitchFamily="18" charset="0"/>
                                    </a:rPr>
                                    <m:t>1</m:t>
                                  </m:r>
                                </m:num>
                                <m:den>
                                  <m:r>
                                    <a:rPr lang="zh-CN" altLang="en-US" sz="2000" i="0">
                                      <a:solidFill>
                                        <a:schemeClr val="bg1"/>
                                      </a:solidFill>
                                      <a:latin typeface="Cambria Math" panose="02040503050406030204" pitchFamily="18" charset="0"/>
                                    </a:rPr>
                                    <m:t>2</m:t>
                                  </m:r>
                                </m:den>
                              </m:f>
                              <m:r>
                                <a:rPr lang="zh-CN" altLang="en-US" sz="2000" i="1">
                                  <a:solidFill>
                                    <a:schemeClr val="bg1"/>
                                  </a:solidFill>
                                  <a:latin typeface="Cambria Math" panose="02040503050406030204" pitchFamily="18" charset="0"/>
                                </a:rPr>
                                <m:t>𝑝</m:t>
                              </m:r>
                              <m:r>
                                <m:rPr>
                                  <m:sty m:val="p"/>
                                </m:rPr>
                                <a:rPr lang="zh-CN" altLang="en-US" sz="2000" i="0">
                                  <a:solidFill>
                                    <a:schemeClr val="bg1"/>
                                  </a:solidFill>
                                  <a:latin typeface="Cambria Math" panose="02040503050406030204" pitchFamily="18" charset="0"/>
                                </a:rPr>
                                <m:t>ln</m:t>
                              </m:r>
                              <m:r>
                                <a:rPr lang="zh-CN" altLang="en-US" sz="2000" i="0">
                                  <a:solidFill>
                                    <a:schemeClr val="bg1"/>
                                  </a:solidFill>
                                  <a:latin typeface="Cambria Math" panose="02040503050406030204" pitchFamily="18" charset="0"/>
                                </a:rPr>
                                <m:t>3</m:t>
                              </m:r>
                            </m:den>
                          </m:f>
                          <m:r>
                            <a:rPr lang="zh-CN" altLang="en-US" sz="2000" i="0">
                              <a:solidFill>
                                <a:schemeClr val="bg1"/>
                              </a:solidFill>
                              <a:latin typeface="Cambria Math" panose="02040503050406030204" pitchFamily="18" charset="0"/>
                            </a:rPr>
                            <m:t>+</m:t>
                          </m:r>
                          <m:f>
                            <m:fPr>
                              <m:ctrlPr>
                                <a:rPr lang="zh-CN" altLang="en-US" sz="2000" i="1">
                                  <a:solidFill>
                                    <a:schemeClr val="bg1"/>
                                  </a:solidFill>
                                  <a:latin typeface="Cambria Math" panose="02040503050406030204" pitchFamily="18" charset="0"/>
                                </a:rPr>
                              </m:ctrlPr>
                            </m:fPr>
                            <m:num>
                              <m:r>
                                <a:rPr lang="zh-CN" altLang="en-US" sz="2000" i="0">
                                  <a:solidFill>
                                    <a:schemeClr val="bg1"/>
                                  </a:solidFill>
                                  <a:latin typeface="Cambria Math" panose="02040503050406030204" pitchFamily="18" charset="0"/>
                                </a:rPr>
                                <m:t>20</m:t>
                              </m:r>
                            </m:num>
                            <m:den>
                              <m:f>
                                <m:fPr>
                                  <m:ctrlPr>
                                    <a:rPr lang="zh-CN" altLang="en-US" sz="2000" i="1">
                                      <a:solidFill>
                                        <a:schemeClr val="bg1"/>
                                      </a:solidFill>
                                      <a:latin typeface="Cambria Math" panose="02040503050406030204" pitchFamily="18" charset="0"/>
                                    </a:rPr>
                                  </m:ctrlPr>
                                </m:fPr>
                                <m:num>
                                  <m:r>
                                    <a:rPr lang="zh-CN" altLang="en-US" sz="2000" i="0">
                                      <a:solidFill>
                                        <a:schemeClr val="bg1"/>
                                      </a:solidFill>
                                      <a:latin typeface="Cambria Math" panose="02040503050406030204" pitchFamily="18" charset="0"/>
                                    </a:rPr>
                                    <m:t>1</m:t>
                                  </m:r>
                                </m:num>
                                <m:den>
                                  <m:r>
                                    <a:rPr lang="zh-CN" altLang="en-US" sz="2000" i="0">
                                      <a:solidFill>
                                        <a:schemeClr val="bg1"/>
                                      </a:solidFill>
                                      <a:latin typeface="Cambria Math" panose="02040503050406030204" pitchFamily="18" charset="0"/>
                                    </a:rPr>
                                    <m:t>2</m:t>
                                  </m:r>
                                </m:den>
                              </m:f>
                              <m:r>
                                <a:rPr lang="zh-CN" altLang="en-US" sz="2000" i="1">
                                  <a:solidFill>
                                    <a:schemeClr val="bg1"/>
                                  </a:solidFill>
                                  <a:latin typeface="Cambria Math" panose="02040503050406030204" pitchFamily="18" charset="0"/>
                                </a:rPr>
                                <m:t>𝑝</m:t>
                              </m:r>
                              <m:r>
                                <m:rPr>
                                  <m:sty m:val="p"/>
                                </m:rPr>
                                <a:rPr lang="zh-CN" altLang="en-US" sz="2000" i="0">
                                  <a:solidFill>
                                    <a:schemeClr val="bg1"/>
                                  </a:solidFill>
                                  <a:latin typeface="Cambria Math" panose="02040503050406030204" pitchFamily="18" charset="0"/>
                                </a:rPr>
                                <m:t>ln</m:t>
                              </m:r>
                              <m:r>
                                <a:rPr lang="zh-CN" altLang="en-US" sz="2000" i="0">
                                  <a:solidFill>
                                    <a:schemeClr val="bg1"/>
                                  </a:solidFill>
                                  <a:latin typeface="Cambria Math" panose="02040503050406030204" pitchFamily="18" charset="0"/>
                                </a:rPr>
                                <m:t>4</m:t>
                              </m:r>
                            </m:den>
                          </m:f>
                          <m:r>
                            <a:rPr lang="zh-CN" altLang="en-US" sz="2000" i="0">
                              <a:solidFill>
                                <a:schemeClr val="bg1"/>
                              </a:solidFill>
                              <a:latin typeface="Cambria Math" panose="02040503050406030204" pitchFamily="18" charset="0"/>
                            </a:rPr>
                            <m:t>+</m:t>
                          </m:r>
                          <m:f>
                            <m:fPr>
                              <m:ctrlPr>
                                <a:rPr lang="zh-CN" altLang="en-US" sz="2000" i="1">
                                  <a:solidFill>
                                    <a:schemeClr val="bg1"/>
                                  </a:solidFill>
                                  <a:latin typeface="Cambria Math" panose="02040503050406030204" pitchFamily="18" charset="0"/>
                                </a:rPr>
                              </m:ctrlPr>
                            </m:fPr>
                            <m:num>
                              <m:r>
                                <a:rPr lang="zh-CN" altLang="en-US" sz="2000" i="0">
                                  <a:solidFill>
                                    <a:schemeClr val="bg1"/>
                                  </a:solidFill>
                                  <a:latin typeface="Cambria Math" panose="02040503050406030204" pitchFamily="18" charset="0"/>
                                </a:rPr>
                                <m:t>23</m:t>
                              </m:r>
                            </m:num>
                            <m:den>
                              <m:f>
                                <m:fPr>
                                  <m:ctrlPr>
                                    <a:rPr lang="zh-CN" altLang="en-US" sz="2000" i="1">
                                      <a:solidFill>
                                        <a:schemeClr val="bg1"/>
                                      </a:solidFill>
                                      <a:latin typeface="Cambria Math" panose="02040503050406030204" pitchFamily="18" charset="0"/>
                                    </a:rPr>
                                  </m:ctrlPr>
                                </m:fPr>
                                <m:num>
                                  <m:r>
                                    <a:rPr lang="zh-CN" altLang="en-US" sz="2000" i="0">
                                      <a:solidFill>
                                        <a:schemeClr val="bg1"/>
                                      </a:solidFill>
                                      <a:latin typeface="Cambria Math" panose="02040503050406030204" pitchFamily="18" charset="0"/>
                                    </a:rPr>
                                    <m:t>1</m:t>
                                  </m:r>
                                </m:num>
                                <m:den>
                                  <m:r>
                                    <a:rPr lang="zh-CN" altLang="en-US" sz="2000" i="0">
                                      <a:solidFill>
                                        <a:schemeClr val="bg1"/>
                                      </a:solidFill>
                                      <a:latin typeface="Cambria Math" panose="02040503050406030204" pitchFamily="18" charset="0"/>
                                    </a:rPr>
                                    <m:t>2</m:t>
                                  </m:r>
                                </m:den>
                              </m:f>
                              <m:r>
                                <a:rPr lang="zh-CN" altLang="en-US" sz="2000" i="1">
                                  <a:solidFill>
                                    <a:schemeClr val="bg1"/>
                                  </a:solidFill>
                                  <a:latin typeface="Cambria Math" panose="02040503050406030204" pitchFamily="18" charset="0"/>
                                </a:rPr>
                                <m:t>𝑝</m:t>
                              </m:r>
                              <m:r>
                                <m:rPr>
                                  <m:sty m:val="p"/>
                                </m:rPr>
                                <a:rPr lang="zh-CN" altLang="en-US" sz="2000" i="0">
                                  <a:solidFill>
                                    <a:schemeClr val="bg1"/>
                                  </a:solidFill>
                                  <a:latin typeface="Cambria Math" panose="02040503050406030204" pitchFamily="18" charset="0"/>
                                </a:rPr>
                                <m:t>ln</m:t>
                              </m:r>
                              <m:r>
                                <a:rPr lang="zh-CN" altLang="en-US" sz="2000" i="0">
                                  <a:solidFill>
                                    <a:schemeClr val="bg1"/>
                                  </a:solidFill>
                                  <a:latin typeface="Cambria Math" panose="02040503050406030204" pitchFamily="18" charset="0"/>
                                </a:rPr>
                                <m:t>5</m:t>
                              </m:r>
                            </m:den>
                          </m:f>
                        </m:num>
                        <m:den>
                          <m:r>
                            <a:rPr lang="zh-CN" altLang="en-US" sz="2000" i="0">
                              <a:solidFill>
                                <a:schemeClr val="bg1"/>
                              </a:solidFill>
                              <a:latin typeface="Cambria Math" panose="02040503050406030204" pitchFamily="18" charset="0"/>
                            </a:rPr>
                            <m:t>4</m:t>
                          </m:r>
                        </m:den>
                      </m:f>
                      <m:r>
                        <a:rPr lang="zh-CN" altLang="en-US" sz="2000" i="0">
                          <a:solidFill>
                            <a:schemeClr val="bg1"/>
                          </a:solidFill>
                          <a:latin typeface="Cambria Math" panose="02040503050406030204" pitchFamily="18" charset="0"/>
                        </a:rPr>
                        <m:t>=</m:t>
                      </m:r>
                      <m:f>
                        <m:fPr>
                          <m:ctrlPr>
                            <a:rPr lang="zh-CN" altLang="en-US" sz="2000" i="1">
                              <a:solidFill>
                                <a:schemeClr val="bg1"/>
                              </a:solidFill>
                              <a:latin typeface="Cambria Math" panose="02040503050406030204" pitchFamily="18" charset="0"/>
                            </a:rPr>
                          </m:ctrlPr>
                        </m:fPr>
                        <m:num>
                          <m:f>
                            <m:fPr>
                              <m:ctrlPr>
                                <a:rPr lang="zh-CN" altLang="en-US" sz="2000" i="1">
                                  <a:solidFill>
                                    <a:schemeClr val="bg1"/>
                                  </a:solidFill>
                                  <a:latin typeface="Cambria Math" panose="02040503050406030204" pitchFamily="18" charset="0"/>
                                </a:rPr>
                              </m:ctrlPr>
                            </m:fPr>
                            <m:num>
                              <m:r>
                                <a:rPr lang="zh-CN" altLang="en-US" sz="2000">
                                  <a:solidFill>
                                    <a:schemeClr val="bg1"/>
                                  </a:solidFill>
                                  <a:latin typeface="Cambria Math" panose="02040503050406030204" pitchFamily="18" charset="0"/>
                                </a:rPr>
                                <m:t>80</m:t>
                              </m:r>
                            </m:num>
                            <m:den>
                              <m:r>
                                <a:rPr lang="zh-CN" altLang="en-US" sz="2000" i="1">
                                  <a:solidFill>
                                    <a:schemeClr val="bg1"/>
                                  </a:solidFill>
                                  <a:latin typeface="Cambria Math" panose="02040503050406030204" pitchFamily="18" charset="0"/>
                                </a:rPr>
                                <m:t>𝑝</m:t>
                              </m:r>
                            </m:den>
                          </m:f>
                          <m:r>
                            <a:rPr lang="zh-CN" altLang="en-US" sz="2000">
                              <a:solidFill>
                                <a:schemeClr val="bg1"/>
                              </a:solidFill>
                              <a:latin typeface="Cambria Math" panose="02040503050406030204" pitchFamily="18" charset="0"/>
                            </a:rPr>
                            <m:t>×(</m:t>
                          </m:r>
                          <m:f>
                            <m:fPr>
                              <m:ctrlPr>
                                <a:rPr lang="zh-CN" altLang="en-US" sz="2000" i="1">
                                  <a:solidFill>
                                    <a:schemeClr val="bg1"/>
                                  </a:solidFill>
                                  <a:latin typeface="Cambria Math" panose="02040503050406030204" pitchFamily="18" charset="0"/>
                                </a:rPr>
                              </m:ctrlPr>
                            </m:fPr>
                            <m:num>
                              <m:r>
                                <a:rPr lang="zh-CN" altLang="en-US" sz="2000">
                                  <a:solidFill>
                                    <a:schemeClr val="bg1"/>
                                  </a:solidFill>
                                  <a:latin typeface="Cambria Math" panose="02040503050406030204" pitchFamily="18" charset="0"/>
                                </a:rPr>
                                <m:t>10</m:t>
                              </m:r>
                            </m:num>
                            <m:den>
                              <m:r>
                                <a:rPr lang="zh-CN" altLang="en-US" sz="2000">
                                  <a:solidFill>
                                    <a:schemeClr val="bg1"/>
                                  </a:solidFill>
                                  <a:latin typeface="Cambria Math" panose="02040503050406030204" pitchFamily="18" charset="0"/>
                                </a:rPr>
                                <m:t>40</m:t>
                              </m:r>
                              <m:r>
                                <m:rPr>
                                  <m:sty m:val="p"/>
                                </m:rPr>
                                <a:rPr lang="zh-CN" altLang="en-US" sz="2000">
                                  <a:solidFill>
                                    <a:schemeClr val="bg1"/>
                                  </a:solidFill>
                                  <a:latin typeface="Cambria Math" panose="02040503050406030204" pitchFamily="18" charset="0"/>
                                </a:rPr>
                                <m:t>ln</m:t>
                              </m:r>
                              <m:r>
                                <a:rPr lang="zh-CN" altLang="en-US" sz="2000">
                                  <a:solidFill>
                                    <a:schemeClr val="bg1"/>
                                  </a:solidFill>
                                  <a:latin typeface="Cambria Math" panose="02040503050406030204" pitchFamily="18" charset="0"/>
                                </a:rPr>
                                <m:t>2</m:t>
                              </m:r>
                            </m:den>
                          </m:f>
                          <m:r>
                            <a:rPr lang="zh-CN" altLang="en-US" sz="2000">
                              <a:solidFill>
                                <a:schemeClr val="bg1"/>
                              </a:solidFill>
                              <a:latin typeface="Cambria Math" panose="02040503050406030204" pitchFamily="18" charset="0"/>
                            </a:rPr>
                            <m:t>+</m:t>
                          </m:r>
                          <m:f>
                            <m:fPr>
                              <m:ctrlPr>
                                <a:rPr lang="zh-CN" altLang="en-US" sz="2000" i="1">
                                  <a:solidFill>
                                    <a:schemeClr val="bg1"/>
                                  </a:solidFill>
                                  <a:latin typeface="Cambria Math" panose="02040503050406030204" pitchFamily="18" charset="0"/>
                                </a:rPr>
                              </m:ctrlPr>
                            </m:fPr>
                            <m:num>
                              <m:r>
                                <a:rPr lang="zh-CN" altLang="en-US" sz="2000">
                                  <a:solidFill>
                                    <a:schemeClr val="bg1"/>
                                  </a:solidFill>
                                  <a:latin typeface="Cambria Math" panose="02040503050406030204" pitchFamily="18" charset="0"/>
                                </a:rPr>
                                <m:t>16</m:t>
                              </m:r>
                            </m:num>
                            <m:den>
                              <m:r>
                                <a:rPr lang="zh-CN" altLang="en-US" sz="2000">
                                  <a:solidFill>
                                    <a:schemeClr val="bg1"/>
                                  </a:solidFill>
                                  <a:latin typeface="Cambria Math" panose="02040503050406030204" pitchFamily="18" charset="0"/>
                                </a:rPr>
                                <m:t>40</m:t>
                              </m:r>
                              <m:r>
                                <m:rPr>
                                  <m:sty m:val="p"/>
                                </m:rPr>
                                <a:rPr lang="zh-CN" altLang="en-US" sz="2000">
                                  <a:solidFill>
                                    <a:schemeClr val="bg1"/>
                                  </a:solidFill>
                                  <a:latin typeface="Cambria Math" panose="02040503050406030204" pitchFamily="18" charset="0"/>
                                </a:rPr>
                                <m:t>ln</m:t>
                              </m:r>
                              <m:r>
                                <a:rPr lang="zh-CN" altLang="en-US" sz="2000">
                                  <a:solidFill>
                                    <a:schemeClr val="bg1"/>
                                  </a:solidFill>
                                  <a:latin typeface="Cambria Math" panose="02040503050406030204" pitchFamily="18" charset="0"/>
                                </a:rPr>
                                <m:t>3</m:t>
                              </m:r>
                            </m:den>
                          </m:f>
                          <m:r>
                            <a:rPr lang="zh-CN" altLang="en-US" sz="2000">
                              <a:solidFill>
                                <a:schemeClr val="bg1"/>
                              </a:solidFill>
                              <a:latin typeface="Cambria Math" panose="02040503050406030204" pitchFamily="18" charset="0"/>
                            </a:rPr>
                            <m:t>+</m:t>
                          </m:r>
                          <m:f>
                            <m:fPr>
                              <m:ctrlPr>
                                <a:rPr lang="zh-CN" altLang="en-US" sz="2000" i="1">
                                  <a:solidFill>
                                    <a:schemeClr val="bg1"/>
                                  </a:solidFill>
                                  <a:latin typeface="Cambria Math" panose="02040503050406030204" pitchFamily="18" charset="0"/>
                                </a:rPr>
                              </m:ctrlPr>
                            </m:fPr>
                            <m:num>
                              <m:r>
                                <a:rPr lang="zh-CN" altLang="en-US" sz="2000">
                                  <a:solidFill>
                                    <a:schemeClr val="bg1"/>
                                  </a:solidFill>
                                  <a:latin typeface="Cambria Math" panose="02040503050406030204" pitchFamily="18" charset="0"/>
                                </a:rPr>
                                <m:t>20</m:t>
                              </m:r>
                            </m:num>
                            <m:den>
                              <m:r>
                                <a:rPr lang="zh-CN" altLang="en-US" sz="2000">
                                  <a:solidFill>
                                    <a:schemeClr val="bg1"/>
                                  </a:solidFill>
                                  <a:latin typeface="Cambria Math" panose="02040503050406030204" pitchFamily="18" charset="0"/>
                                </a:rPr>
                                <m:t>40</m:t>
                              </m:r>
                              <m:r>
                                <m:rPr>
                                  <m:sty m:val="p"/>
                                </m:rPr>
                                <a:rPr lang="zh-CN" altLang="en-US" sz="2000">
                                  <a:solidFill>
                                    <a:schemeClr val="bg1"/>
                                  </a:solidFill>
                                  <a:latin typeface="Cambria Math" panose="02040503050406030204" pitchFamily="18" charset="0"/>
                                </a:rPr>
                                <m:t>ln</m:t>
                              </m:r>
                              <m:r>
                                <a:rPr lang="zh-CN" altLang="en-US" sz="2000">
                                  <a:solidFill>
                                    <a:schemeClr val="bg1"/>
                                  </a:solidFill>
                                  <a:latin typeface="Cambria Math" panose="02040503050406030204" pitchFamily="18" charset="0"/>
                                </a:rPr>
                                <m:t>4</m:t>
                              </m:r>
                            </m:den>
                          </m:f>
                          <m:r>
                            <a:rPr lang="zh-CN" altLang="en-US" sz="2000">
                              <a:solidFill>
                                <a:schemeClr val="bg1"/>
                              </a:solidFill>
                              <a:latin typeface="Cambria Math" panose="02040503050406030204" pitchFamily="18" charset="0"/>
                            </a:rPr>
                            <m:t>+</m:t>
                          </m:r>
                          <m:f>
                            <m:fPr>
                              <m:ctrlPr>
                                <a:rPr lang="zh-CN" altLang="en-US" sz="2000" i="1">
                                  <a:solidFill>
                                    <a:schemeClr val="bg1"/>
                                  </a:solidFill>
                                  <a:latin typeface="Cambria Math" panose="02040503050406030204" pitchFamily="18" charset="0"/>
                                </a:rPr>
                              </m:ctrlPr>
                            </m:fPr>
                            <m:num>
                              <m:r>
                                <a:rPr lang="zh-CN" altLang="en-US" sz="2000">
                                  <a:solidFill>
                                    <a:schemeClr val="bg1"/>
                                  </a:solidFill>
                                  <a:latin typeface="Cambria Math" panose="02040503050406030204" pitchFamily="18" charset="0"/>
                                </a:rPr>
                                <m:t>23</m:t>
                              </m:r>
                            </m:num>
                            <m:den>
                              <m:r>
                                <a:rPr lang="zh-CN" altLang="en-US" sz="2000">
                                  <a:solidFill>
                                    <a:schemeClr val="bg1"/>
                                  </a:solidFill>
                                  <a:latin typeface="Cambria Math" panose="02040503050406030204" pitchFamily="18" charset="0"/>
                                </a:rPr>
                                <m:t>40</m:t>
                              </m:r>
                              <m:r>
                                <m:rPr>
                                  <m:sty m:val="p"/>
                                </m:rPr>
                                <a:rPr lang="zh-CN" altLang="en-US" sz="2000">
                                  <a:solidFill>
                                    <a:schemeClr val="bg1"/>
                                  </a:solidFill>
                                  <a:latin typeface="Cambria Math" panose="02040503050406030204" pitchFamily="18" charset="0"/>
                                </a:rPr>
                                <m:t>ln</m:t>
                              </m:r>
                              <m:r>
                                <a:rPr lang="zh-CN" altLang="en-US" sz="2000">
                                  <a:solidFill>
                                    <a:schemeClr val="bg1"/>
                                  </a:solidFill>
                                  <a:latin typeface="Cambria Math" panose="02040503050406030204" pitchFamily="18" charset="0"/>
                                </a:rPr>
                                <m:t>5</m:t>
                              </m:r>
                            </m:den>
                          </m:f>
                          <m:r>
                            <a:rPr lang="zh-CN" altLang="en-US" sz="2000" i="1">
                              <a:solidFill>
                                <a:schemeClr val="bg1"/>
                              </a:solidFill>
                              <a:latin typeface="Cambria Math" panose="02040503050406030204" pitchFamily="18" charset="0"/>
                            </a:rPr>
                            <m:t>）</m:t>
                          </m:r>
                        </m:num>
                        <m:den>
                          <m:r>
                            <a:rPr lang="zh-CN" altLang="en-US" sz="2000" i="0">
                              <a:solidFill>
                                <a:schemeClr val="bg1"/>
                              </a:solidFill>
                              <a:latin typeface="Cambria Math" panose="02040503050406030204" pitchFamily="18" charset="0"/>
                            </a:rPr>
                            <m:t>4</m:t>
                          </m:r>
                        </m:den>
                      </m:f>
                      <m:r>
                        <a:rPr lang="zh-CN" altLang="en-US" sz="2000" i="0">
                          <a:solidFill>
                            <a:schemeClr val="bg1"/>
                          </a:solidFill>
                          <a:latin typeface="Cambria Math" panose="02040503050406030204" pitchFamily="18" charset="0"/>
                        </a:rPr>
                        <m:t>≈</m:t>
                      </m:r>
                      <m:f>
                        <m:fPr>
                          <m:ctrlPr>
                            <a:rPr lang="zh-CN" altLang="en-US" sz="2000" i="1">
                              <a:solidFill>
                                <a:schemeClr val="bg1"/>
                              </a:solidFill>
                              <a:latin typeface="Cambria Math" panose="02040503050406030204" pitchFamily="18" charset="0"/>
                            </a:rPr>
                          </m:ctrlPr>
                        </m:fPr>
                        <m:num>
                          <m:r>
                            <a:rPr lang="zh-CN" altLang="en-US" sz="2000" i="0">
                              <a:solidFill>
                                <a:schemeClr val="bg1"/>
                              </a:solidFill>
                              <a:latin typeface="Cambria Math" panose="02040503050406030204" pitchFamily="18" charset="0"/>
                            </a:rPr>
                            <m:t>80</m:t>
                          </m:r>
                        </m:num>
                        <m:den>
                          <m:r>
                            <a:rPr lang="zh-CN" altLang="en-US" sz="2000" i="1">
                              <a:solidFill>
                                <a:schemeClr val="bg1"/>
                              </a:solidFill>
                              <a:latin typeface="Cambria Math" panose="02040503050406030204" pitchFamily="18" charset="0"/>
                            </a:rPr>
                            <m:t>𝑝</m:t>
                          </m:r>
                        </m:den>
                      </m:f>
                      <m:r>
                        <a:rPr lang="zh-CN" altLang="en-US" sz="2000" i="0">
                          <a:solidFill>
                            <a:schemeClr val="bg1"/>
                          </a:solidFill>
                          <a:latin typeface="Cambria Math" panose="02040503050406030204" pitchFamily="18" charset="0"/>
                        </a:rPr>
                        <m:t>×0.36</m:t>
                      </m:r>
                    </m:oMath>
                  </m:oMathPara>
                </a14:m>
                <a:endParaRPr lang="zh-CN" altLang="en-US" sz="2000" dirty="0">
                  <a:solidFill>
                    <a:schemeClr val="bg1"/>
                  </a:solidFill>
                </a:endParaRPr>
              </a:p>
            </p:txBody>
          </p:sp>
        </mc:Choice>
        <mc:Fallback>
          <p:sp>
            <p:nvSpPr>
              <p:cNvPr id="5" name="矩形 4">
                <a:extLst>
                  <a:ext uri="{FF2B5EF4-FFF2-40B4-BE49-F238E27FC236}">
                    <a16:creationId xmlns:a16="http://schemas.microsoft.com/office/drawing/2014/main" id="{D24F44A9-E0A2-487C-9770-2A282C2F61A9}"/>
                  </a:ext>
                </a:extLst>
              </p:cNvPr>
              <p:cNvSpPr>
                <a:spLocks noRot="1" noChangeAspect="1" noMove="1" noResize="1" noEditPoints="1" noAdjustHandles="1" noChangeArrowheads="1" noChangeShapeType="1" noTextEdit="1"/>
              </p:cNvSpPr>
              <p:nvPr/>
            </p:nvSpPr>
            <p:spPr>
              <a:xfrm>
                <a:off x="691661" y="3704348"/>
                <a:ext cx="10808676" cy="1196738"/>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矩形 6">
                <a:extLst>
                  <a:ext uri="{FF2B5EF4-FFF2-40B4-BE49-F238E27FC236}">
                    <a16:creationId xmlns:a16="http://schemas.microsoft.com/office/drawing/2014/main" id="{4BE47617-127C-462F-8A84-1AC2BC90DA21}"/>
                  </a:ext>
                </a:extLst>
              </p:cNvPr>
              <p:cNvSpPr/>
              <p:nvPr/>
            </p:nvSpPr>
            <p:spPr>
              <a:xfrm>
                <a:off x="691661" y="5238611"/>
                <a:ext cx="7186904" cy="110042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zh-CN" altLang="en-US" sz="3200" i="1" smtClean="0">
                          <a:solidFill>
                            <a:schemeClr val="bg1"/>
                          </a:solidFill>
                          <a:latin typeface="Cambria Math" panose="02040503050406030204" pitchFamily="18" charset="0"/>
                        </a:rPr>
                        <m:t>𝑦</m:t>
                      </m:r>
                      <m:r>
                        <a:rPr lang="zh-CN" altLang="en-US" sz="3200">
                          <a:solidFill>
                            <a:schemeClr val="bg1"/>
                          </a:solidFill>
                          <a:latin typeface="Cambria Math" panose="02040503050406030204" pitchFamily="18" charset="0"/>
                        </a:rPr>
                        <m:t>=</m:t>
                      </m:r>
                      <m:f>
                        <m:fPr>
                          <m:ctrlPr>
                            <a:rPr lang="zh-CN" altLang="en-US" sz="3200" i="1">
                              <a:solidFill>
                                <a:schemeClr val="bg1"/>
                              </a:solidFill>
                              <a:latin typeface="Cambria Math" panose="02040503050406030204" pitchFamily="18" charset="0"/>
                            </a:rPr>
                          </m:ctrlPr>
                        </m:fPr>
                        <m:num>
                          <m:r>
                            <a:rPr lang="zh-CN" altLang="en-US" sz="3200">
                              <a:solidFill>
                                <a:schemeClr val="bg1"/>
                              </a:solidFill>
                              <a:latin typeface="Cambria Math" panose="02040503050406030204" pitchFamily="18" charset="0"/>
                            </a:rPr>
                            <m:t>80</m:t>
                          </m:r>
                        </m:num>
                        <m:den>
                          <m:r>
                            <a:rPr lang="zh-CN" altLang="en-US" sz="3200" i="1">
                              <a:solidFill>
                                <a:schemeClr val="bg1"/>
                              </a:solidFill>
                              <a:latin typeface="Cambria Math" panose="02040503050406030204" pitchFamily="18" charset="0"/>
                            </a:rPr>
                            <m:t>𝑝</m:t>
                          </m:r>
                        </m:den>
                      </m:f>
                      <m:r>
                        <a:rPr lang="zh-CN" altLang="en-US" sz="3200">
                          <a:solidFill>
                            <a:schemeClr val="bg1"/>
                          </a:solidFill>
                          <a:latin typeface="Cambria Math" panose="02040503050406030204" pitchFamily="18" charset="0"/>
                        </a:rPr>
                        <m:t>×0.36</m:t>
                      </m:r>
                      <m:func>
                        <m:funcPr>
                          <m:ctrlPr>
                            <a:rPr lang="zh-CN" altLang="en-US" sz="3200" i="1">
                              <a:solidFill>
                                <a:schemeClr val="bg1"/>
                              </a:solidFill>
                              <a:latin typeface="Cambria Math" panose="02040503050406030204" pitchFamily="18" charset="0"/>
                            </a:rPr>
                          </m:ctrlPr>
                        </m:funcPr>
                        <m:fName>
                          <m:r>
                            <a:rPr lang="zh-CN" altLang="en-US" sz="3200" i="1">
                              <a:solidFill>
                                <a:schemeClr val="bg1"/>
                              </a:solidFill>
                              <a:latin typeface="Cambria Math" panose="02040503050406030204" pitchFamily="18" charset="0"/>
                            </a:rPr>
                            <m:t>𝑙𝑛</m:t>
                          </m:r>
                        </m:fName>
                        <m:e>
                          <m:d>
                            <m:dPr>
                              <m:endChr m:val=""/>
                              <m:ctrlPr>
                                <a:rPr lang="zh-CN" altLang="en-US" sz="3200" i="1">
                                  <a:solidFill>
                                    <a:schemeClr val="bg1"/>
                                  </a:solidFill>
                                  <a:latin typeface="Cambria Math" panose="02040503050406030204" pitchFamily="18" charset="0"/>
                                </a:rPr>
                              </m:ctrlPr>
                            </m:dPr>
                            <m:e>
                              <m:r>
                                <a:rPr lang="zh-CN" altLang="en-US" sz="3200" i="1">
                                  <a:solidFill>
                                    <a:schemeClr val="bg1"/>
                                  </a:solidFill>
                                  <a:latin typeface="Cambria Math" panose="02040503050406030204" pitchFamily="18" charset="0"/>
                                </a:rPr>
                                <m:t>𝑥</m:t>
                              </m:r>
                            </m:e>
                          </m:d>
                        </m:e>
                      </m:func>
                      <m:r>
                        <a:rPr lang="zh-CN" altLang="en-US" sz="3200">
                          <a:solidFill>
                            <a:schemeClr val="bg1"/>
                          </a:solidFill>
                          <a:latin typeface="Cambria Math" panose="02040503050406030204" pitchFamily="18" charset="0"/>
                        </a:rPr>
                        <m:t>+</m:t>
                      </m:r>
                      <m:r>
                        <a:rPr lang="zh-CN" altLang="en-US" sz="3200" smtClean="0">
                          <a:solidFill>
                            <a:schemeClr val="bg1"/>
                          </a:solidFill>
                          <a:latin typeface="Cambria Math" panose="02040503050406030204" pitchFamily="18" charset="0"/>
                        </a:rPr>
                        <m:t>1</m:t>
                      </m:r>
                      <m:r>
                        <a:rPr lang="en-US" altLang="zh-CN" sz="3200" b="0" i="1" smtClean="0">
                          <a:solidFill>
                            <a:schemeClr val="bg1"/>
                          </a:solidFill>
                          <a:latin typeface="Cambria Math" panose="02040503050406030204" pitchFamily="18" charset="0"/>
                        </a:rPr>
                        <m:t>)(</m:t>
                      </m:r>
                      <m:r>
                        <a:rPr lang="en-US" altLang="zh-CN" sz="3200" b="0" i="1" smtClean="0">
                          <a:solidFill>
                            <a:schemeClr val="bg1"/>
                          </a:solidFill>
                          <a:latin typeface="Cambria Math" panose="02040503050406030204" pitchFamily="18" charset="0"/>
                        </a:rPr>
                        <m:t>𝑥</m:t>
                      </m:r>
                      <m:r>
                        <a:rPr lang="en-US" altLang="zh-CN" sz="3200" b="0" i="1" smtClean="0">
                          <a:solidFill>
                            <a:schemeClr val="bg1"/>
                          </a:solidFill>
                          <a:latin typeface="Cambria Math" panose="02040503050406030204" pitchFamily="18" charset="0"/>
                          <a:ea typeface="Cambria Math" panose="02040503050406030204" pitchFamily="18" charset="0"/>
                        </a:rPr>
                        <m:t>≥0,</m:t>
                      </m:r>
                      <m:r>
                        <a:rPr lang="en-US" altLang="zh-CN" sz="3200" b="0" i="1" smtClean="0">
                          <a:solidFill>
                            <a:schemeClr val="bg1"/>
                          </a:solidFill>
                          <a:latin typeface="Cambria Math" panose="02040503050406030204" pitchFamily="18" charset="0"/>
                          <a:ea typeface="Cambria Math" panose="02040503050406030204" pitchFamily="18" charset="0"/>
                        </a:rPr>
                        <m:t>𝑝</m:t>
                      </m:r>
                      <m:r>
                        <a:rPr lang="en-US" altLang="zh-CN" sz="3200" b="0" i="1" smtClean="0">
                          <a:solidFill>
                            <a:schemeClr val="bg1"/>
                          </a:solidFill>
                          <a:latin typeface="Cambria Math" panose="02040503050406030204" pitchFamily="18" charset="0"/>
                          <a:ea typeface="Cambria Math" panose="02040503050406030204" pitchFamily="18" charset="0"/>
                        </a:rPr>
                        <m:t>≥46)</m:t>
                      </m:r>
                    </m:oMath>
                  </m:oMathPara>
                </a14:m>
                <a:endParaRPr lang="zh-CN" altLang="en-US" sz="3200" dirty="0"/>
              </a:p>
            </p:txBody>
          </p:sp>
        </mc:Choice>
        <mc:Fallback>
          <p:sp>
            <p:nvSpPr>
              <p:cNvPr id="7" name="矩形 6">
                <a:extLst>
                  <a:ext uri="{FF2B5EF4-FFF2-40B4-BE49-F238E27FC236}">
                    <a16:creationId xmlns:a16="http://schemas.microsoft.com/office/drawing/2014/main" id="{4BE47617-127C-462F-8A84-1AC2BC90DA21}"/>
                  </a:ext>
                </a:extLst>
              </p:cNvPr>
              <p:cNvSpPr>
                <a:spLocks noRot="1" noChangeAspect="1" noMove="1" noResize="1" noEditPoints="1" noAdjustHandles="1" noChangeArrowheads="1" noChangeShapeType="1" noTextEdit="1"/>
              </p:cNvSpPr>
              <p:nvPr/>
            </p:nvSpPr>
            <p:spPr>
              <a:xfrm>
                <a:off x="691661" y="5238611"/>
                <a:ext cx="7186904" cy="110042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矩形 7">
                <a:extLst>
                  <a:ext uri="{FF2B5EF4-FFF2-40B4-BE49-F238E27FC236}">
                    <a16:creationId xmlns:a16="http://schemas.microsoft.com/office/drawing/2014/main" id="{1A804AFA-D5E2-4D8E-9EBF-568F382F8F55}"/>
                  </a:ext>
                </a:extLst>
              </p:cNvPr>
              <p:cNvSpPr/>
              <p:nvPr/>
            </p:nvSpPr>
            <p:spPr>
              <a:xfrm>
                <a:off x="8480676" y="5403655"/>
                <a:ext cx="3140860" cy="77033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altLang="zh-CN" sz="3200" i="1" smtClean="0">
                          <a:solidFill>
                            <a:schemeClr val="bg1"/>
                          </a:solidFill>
                          <a:latin typeface="Cambria Math" panose="02040503050406030204" pitchFamily="18" charset="0"/>
                          <a:ea typeface="等线" panose="02010600030101010101" pitchFamily="2" charset="-122"/>
                          <a:cs typeface="Times New Roman" panose="02020603050405020304" pitchFamily="18" charset="0"/>
                        </a:rPr>
                        <m:t>𝑥</m:t>
                      </m:r>
                      <m:r>
                        <a:rPr lang="en-US" altLang="zh-CN" sz="3200" i="1" smtClean="0">
                          <a:solidFill>
                            <a:schemeClr val="bg1"/>
                          </a:solidFill>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sz="3200" i="1">
                              <a:solidFill>
                                <a:schemeClr val="bg1"/>
                              </a:solidFill>
                              <a:latin typeface="Cambria Math" panose="02040503050406030204" pitchFamily="18" charset="0"/>
                              <a:ea typeface="Cambria Math" panose="02040503050406030204" pitchFamily="18" charset="0"/>
                            </a:rPr>
                          </m:ctrlPr>
                        </m:sSupPr>
                        <m:e>
                          <m:r>
                            <a:rPr lang="en-US" altLang="zh-CN" sz="3200" i="1">
                              <a:solidFill>
                                <a:schemeClr val="bg1"/>
                              </a:solidFill>
                              <a:latin typeface="Cambria Math" panose="02040503050406030204" pitchFamily="18" charset="0"/>
                              <a:ea typeface="等线" panose="02010600030101010101" pitchFamily="2" charset="-122"/>
                              <a:cs typeface="Times New Roman" panose="02020603050405020304" pitchFamily="18" charset="0"/>
                            </a:rPr>
                            <m:t>ⅇ</m:t>
                          </m:r>
                        </m:e>
                        <m:sup>
                          <m:f>
                            <m:fPr>
                              <m:ctrlPr>
                                <a:rPr lang="zh-CN" altLang="zh-CN" sz="3200" i="1">
                                  <a:solidFill>
                                    <a:schemeClr val="bg1"/>
                                  </a:solidFill>
                                  <a:latin typeface="Cambria Math" panose="02040503050406030204" pitchFamily="18" charset="0"/>
                                  <a:ea typeface="Cambria Math" panose="02040503050406030204" pitchFamily="18" charset="0"/>
                                </a:rPr>
                              </m:ctrlPr>
                            </m:fPr>
                            <m:num>
                              <m:r>
                                <a:rPr lang="en-US" altLang="zh-CN" sz="3200" b="0" i="1" smtClean="0">
                                  <a:solidFill>
                                    <a:schemeClr val="bg1"/>
                                  </a:solidFill>
                                  <a:latin typeface="Cambria Math" panose="02040503050406030204" pitchFamily="18" charset="0"/>
                                  <a:ea typeface="Cambria Math" panose="02040503050406030204" pitchFamily="18" charset="0"/>
                                </a:rPr>
                                <m:t>𝑝</m:t>
                              </m:r>
                            </m:num>
                            <m:den>
                              <m:r>
                                <a:rPr lang="en-US" altLang="zh-CN" sz="3200" b="0" i="1" smtClean="0">
                                  <a:solidFill>
                                    <a:schemeClr val="bg1"/>
                                  </a:solidFill>
                                  <a:latin typeface="Cambria Math" panose="02040503050406030204" pitchFamily="18" charset="0"/>
                                  <a:ea typeface="等线" panose="02010600030101010101" pitchFamily="2" charset="-122"/>
                                  <a:cs typeface="Times New Roman" panose="02020603050405020304" pitchFamily="18" charset="0"/>
                                </a:rPr>
                                <m:t>80</m:t>
                              </m:r>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200" i="1">
                                  <a:solidFill>
                                    <a:schemeClr val="bg1"/>
                                  </a:solidFill>
                                  <a:latin typeface="Cambria Math" panose="02040503050406030204" pitchFamily="18" charset="0"/>
                                  <a:ea typeface="等线" panose="02010600030101010101" pitchFamily="2" charset="-122"/>
                                  <a:cs typeface="Times New Roman" panose="02020603050405020304" pitchFamily="18" charset="0"/>
                                </a:rPr>
                                <m:t>0.36</m:t>
                              </m:r>
                            </m:den>
                          </m:f>
                        </m:sup>
                      </m:sSup>
                      <m:r>
                        <a:rPr lang="en-US" altLang="zh-CN" sz="3200" i="1">
                          <a:solidFill>
                            <a:schemeClr val="bg1"/>
                          </a:solidFill>
                          <a:latin typeface="Cambria Math" panose="02040503050406030204" pitchFamily="18" charset="0"/>
                          <a:ea typeface="等线" panose="02010600030101010101" pitchFamily="2" charset="-122"/>
                          <a:cs typeface="Times New Roman" panose="02020603050405020304" pitchFamily="18" charset="0"/>
                        </a:rPr>
                        <m:t>−1</m:t>
                      </m:r>
                    </m:oMath>
                  </m:oMathPara>
                </a14:m>
                <a:endParaRPr lang="zh-CN" altLang="en-US" sz="3200" dirty="0"/>
              </a:p>
            </p:txBody>
          </p:sp>
        </mc:Choice>
        <mc:Fallback>
          <p:sp>
            <p:nvSpPr>
              <p:cNvPr id="8" name="矩形 7">
                <a:extLst>
                  <a:ext uri="{FF2B5EF4-FFF2-40B4-BE49-F238E27FC236}">
                    <a16:creationId xmlns:a16="http://schemas.microsoft.com/office/drawing/2014/main" id="{1A804AFA-D5E2-4D8E-9EBF-568F382F8F55}"/>
                  </a:ext>
                </a:extLst>
              </p:cNvPr>
              <p:cNvSpPr>
                <a:spLocks noRot="1" noChangeAspect="1" noMove="1" noResize="1" noEditPoints="1" noAdjustHandles="1" noChangeArrowheads="1" noChangeShapeType="1" noTextEdit="1"/>
              </p:cNvSpPr>
              <p:nvPr/>
            </p:nvSpPr>
            <p:spPr>
              <a:xfrm>
                <a:off x="8480676" y="5403655"/>
                <a:ext cx="3140860" cy="770339"/>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58604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F2E3824-C481-4972-92A7-A86A2841DA37}"/>
              </a:ext>
            </a:extLst>
          </p:cNvPr>
          <p:cNvPicPr>
            <a:picLocks noChangeAspect="1"/>
          </p:cNvPicPr>
          <p:nvPr/>
        </p:nvPicPr>
        <p:blipFill rotWithShape="1">
          <a:blip r:embed="rId2">
            <a:extLst>
              <a:ext uri="{28A0092B-C50C-407E-A947-70E740481C1C}">
                <a14:useLocalDpi xmlns:a14="http://schemas.microsoft.com/office/drawing/2010/main" val="0"/>
              </a:ext>
            </a:extLst>
          </a:blip>
          <a:srcRect b="6517"/>
          <a:stretch/>
        </p:blipFill>
        <p:spPr>
          <a:xfrm>
            <a:off x="588161" y="1940155"/>
            <a:ext cx="4796639" cy="2977689"/>
          </a:xfrm>
          <a:prstGeom prst="rect">
            <a:avLst/>
          </a:prstGeom>
        </p:spPr>
      </p:pic>
      <p:sp>
        <p:nvSpPr>
          <p:cNvPr id="2" name="矩形 1">
            <a:extLst>
              <a:ext uri="{FF2B5EF4-FFF2-40B4-BE49-F238E27FC236}">
                <a16:creationId xmlns:a16="http://schemas.microsoft.com/office/drawing/2014/main" id="{3BD2D4E9-D361-419F-82B8-764479617033}"/>
              </a:ext>
            </a:extLst>
          </p:cNvPr>
          <p:cNvSpPr/>
          <p:nvPr/>
        </p:nvSpPr>
        <p:spPr>
          <a:xfrm>
            <a:off x="139700" y="545813"/>
            <a:ext cx="6096000" cy="584775"/>
          </a:xfrm>
          <a:prstGeom prst="rect">
            <a:avLst/>
          </a:prstGeom>
        </p:spPr>
        <p:txBody>
          <a:bodyPr>
            <a:spAutoFit/>
          </a:bodyPr>
          <a:lstStyle/>
          <a:p>
            <a:pPr>
              <a:spcAft>
                <a:spcPts val="0"/>
              </a:spcAft>
            </a:pPr>
            <a:r>
              <a:rPr lang="en-US"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 </a:t>
            </a:r>
            <a:r>
              <a:rPr lang="zh-CN" altLang="zh-CN" sz="3200" b="1" kern="100" dirty="0">
                <a:solidFill>
                  <a:schemeClr val="bg1"/>
                </a:solidFill>
                <a:latin typeface="等线" panose="02010600030101010101" pitchFamily="2" charset="-122"/>
                <a:ea typeface="等线" panose="02010600030101010101" pitchFamily="2" charset="-122"/>
                <a:cs typeface="宋体" panose="02010600030101010101" pitchFamily="2" charset="-122"/>
              </a:rPr>
              <a:t>（一）</a:t>
            </a:r>
            <a:r>
              <a:rPr lang="zh-CN" altLang="zh-CN" sz="3200" b="1"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观察情境提出问题</a:t>
            </a:r>
            <a:endParaRPr lang="zh-CN" altLang="zh-CN" sz="32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43801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C43F193-1915-4085-9D7D-79D1C6DE5025}"/>
              </a:ext>
            </a:extLst>
          </p:cNvPr>
          <p:cNvSpPr/>
          <p:nvPr/>
        </p:nvSpPr>
        <p:spPr>
          <a:xfrm>
            <a:off x="139700" y="545813"/>
            <a:ext cx="6096000" cy="584775"/>
          </a:xfrm>
          <a:prstGeom prst="rect">
            <a:avLst/>
          </a:prstGeom>
        </p:spPr>
        <p:txBody>
          <a:bodyPr>
            <a:spAutoFit/>
          </a:bodyPr>
          <a:lstStyle/>
          <a:p>
            <a:pPr>
              <a:spcAft>
                <a:spcPts val="0"/>
              </a:spcAft>
            </a:pPr>
            <a:r>
              <a:rPr lang="en-US"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 </a:t>
            </a:r>
            <a:r>
              <a:rPr lang="zh-CN" altLang="en-US" sz="3200" b="1"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（七）课堂小结</a:t>
            </a:r>
            <a:endParaRPr lang="zh-CN" altLang="zh-CN" sz="32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p:txBody>
      </p:sp>
      <p:grpSp>
        <p:nvGrpSpPr>
          <p:cNvPr id="25" name="组合 24">
            <a:extLst>
              <a:ext uri="{FF2B5EF4-FFF2-40B4-BE49-F238E27FC236}">
                <a16:creationId xmlns:a16="http://schemas.microsoft.com/office/drawing/2014/main" id="{EA362C00-9796-4E1D-8F1F-94E20BD7282D}"/>
              </a:ext>
            </a:extLst>
          </p:cNvPr>
          <p:cNvGrpSpPr/>
          <p:nvPr/>
        </p:nvGrpSpPr>
        <p:grpSpPr>
          <a:xfrm>
            <a:off x="4295980" y="545813"/>
            <a:ext cx="4512486" cy="1090246"/>
            <a:chOff x="3905580" y="1346610"/>
            <a:chExt cx="4512486" cy="1090246"/>
          </a:xfrm>
        </p:grpSpPr>
        <p:grpSp>
          <p:nvGrpSpPr>
            <p:cNvPr id="22" name="组合 21">
              <a:extLst>
                <a:ext uri="{FF2B5EF4-FFF2-40B4-BE49-F238E27FC236}">
                  <a16:creationId xmlns:a16="http://schemas.microsoft.com/office/drawing/2014/main" id="{C4D7FB1E-FF53-44F8-9DFA-635B8560D37B}"/>
                </a:ext>
              </a:extLst>
            </p:cNvPr>
            <p:cNvGrpSpPr/>
            <p:nvPr/>
          </p:nvGrpSpPr>
          <p:grpSpPr>
            <a:xfrm>
              <a:off x="3905580" y="1346610"/>
              <a:ext cx="4512486" cy="726831"/>
              <a:chOff x="3905580" y="1346610"/>
              <a:chExt cx="4512486" cy="726831"/>
            </a:xfrm>
          </p:grpSpPr>
          <p:sp>
            <p:nvSpPr>
              <p:cNvPr id="20" name="矩形: 圆角 19">
                <a:extLst>
                  <a:ext uri="{FF2B5EF4-FFF2-40B4-BE49-F238E27FC236}">
                    <a16:creationId xmlns:a16="http://schemas.microsoft.com/office/drawing/2014/main" id="{B6AB66E5-6100-46A5-B6FC-688BD33C8777}"/>
                  </a:ext>
                </a:extLst>
              </p:cNvPr>
              <p:cNvSpPr/>
              <p:nvPr/>
            </p:nvSpPr>
            <p:spPr>
              <a:xfrm>
                <a:off x="3905580" y="1346610"/>
                <a:ext cx="4359189" cy="726831"/>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sp>
            <p:nvSpPr>
              <p:cNvPr id="21" name="文本框 20">
                <a:extLst>
                  <a:ext uri="{FF2B5EF4-FFF2-40B4-BE49-F238E27FC236}">
                    <a16:creationId xmlns:a16="http://schemas.microsoft.com/office/drawing/2014/main" id="{665960BA-DB97-43C5-A03D-A979E838DC0D}"/>
                  </a:ext>
                </a:extLst>
              </p:cNvPr>
              <p:cNvSpPr txBox="1"/>
              <p:nvPr/>
            </p:nvSpPr>
            <p:spPr>
              <a:xfrm>
                <a:off x="4361882" y="1448415"/>
                <a:ext cx="4056184" cy="523220"/>
              </a:xfrm>
              <a:prstGeom prst="rect">
                <a:avLst/>
              </a:prstGeom>
              <a:noFill/>
            </p:spPr>
            <p:txBody>
              <a:bodyPr wrap="square" rtlCol="0">
                <a:spAutoFit/>
              </a:bodyPr>
              <a:lstStyle/>
              <a:p>
                <a:r>
                  <a:rPr lang="zh-CN" altLang="en-US" sz="2800" dirty="0">
                    <a:solidFill>
                      <a:schemeClr val="bg1"/>
                    </a:solidFill>
                    <a:latin typeface="等线" panose="02010600030101010101" pitchFamily="2" charset="-122"/>
                    <a:ea typeface="等线" panose="02010600030101010101" pitchFamily="2" charset="-122"/>
                  </a:rPr>
                  <a:t>观察情境，提出问题</a:t>
                </a:r>
                <a:endParaRPr lang="en-US" altLang="zh-CN" sz="2800" dirty="0">
                  <a:solidFill>
                    <a:schemeClr val="bg1"/>
                  </a:solidFill>
                  <a:latin typeface="等线" panose="02010600030101010101" pitchFamily="2" charset="-122"/>
                  <a:ea typeface="等线" panose="02010600030101010101" pitchFamily="2" charset="-122"/>
                </a:endParaRPr>
              </a:p>
            </p:txBody>
          </p:sp>
        </p:grpSp>
        <p:cxnSp>
          <p:nvCxnSpPr>
            <p:cNvPr id="24" name="直接箭头连接符 23">
              <a:extLst>
                <a:ext uri="{FF2B5EF4-FFF2-40B4-BE49-F238E27FC236}">
                  <a16:creationId xmlns:a16="http://schemas.microsoft.com/office/drawing/2014/main" id="{BF902A0F-D6F7-432A-9393-D114C1056727}"/>
                </a:ext>
              </a:extLst>
            </p:cNvPr>
            <p:cNvCxnSpPr/>
            <p:nvPr/>
          </p:nvCxnSpPr>
          <p:spPr>
            <a:xfrm>
              <a:off x="6096000" y="2073441"/>
              <a:ext cx="0" cy="36341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DBE683-12AC-43ED-BA02-A1587989734F}"/>
              </a:ext>
            </a:extLst>
          </p:cNvPr>
          <p:cNvGrpSpPr/>
          <p:nvPr/>
        </p:nvGrpSpPr>
        <p:grpSpPr>
          <a:xfrm>
            <a:off x="4295980" y="1634068"/>
            <a:ext cx="4512486" cy="1090246"/>
            <a:chOff x="3905580" y="1346610"/>
            <a:chExt cx="4512486" cy="1090246"/>
          </a:xfrm>
        </p:grpSpPr>
        <p:grpSp>
          <p:nvGrpSpPr>
            <p:cNvPr id="27" name="组合 26">
              <a:extLst>
                <a:ext uri="{FF2B5EF4-FFF2-40B4-BE49-F238E27FC236}">
                  <a16:creationId xmlns:a16="http://schemas.microsoft.com/office/drawing/2014/main" id="{90959993-544B-4D91-8B77-3C6A3561DED9}"/>
                </a:ext>
              </a:extLst>
            </p:cNvPr>
            <p:cNvGrpSpPr/>
            <p:nvPr/>
          </p:nvGrpSpPr>
          <p:grpSpPr>
            <a:xfrm>
              <a:off x="3905580" y="1346610"/>
              <a:ext cx="4512486" cy="1055912"/>
              <a:chOff x="3905580" y="1346610"/>
              <a:chExt cx="4512486" cy="1055912"/>
            </a:xfrm>
          </p:grpSpPr>
          <p:sp>
            <p:nvSpPr>
              <p:cNvPr id="29" name="矩形: 圆角 28">
                <a:extLst>
                  <a:ext uri="{FF2B5EF4-FFF2-40B4-BE49-F238E27FC236}">
                    <a16:creationId xmlns:a16="http://schemas.microsoft.com/office/drawing/2014/main" id="{ED246C7F-8D69-47A8-BCE1-1D26B26E2538}"/>
                  </a:ext>
                </a:extLst>
              </p:cNvPr>
              <p:cNvSpPr/>
              <p:nvPr/>
            </p:nvSpPr>
            <p:spPr>
              <a:xfrm>
                <a:off x="3905580" y="1346610"/>
                <a:ext cx="4359189" cy="726831"/>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sp>
            <p:nvSpPr>
              <p:cNvPr id="30" name="文本框 29">
                <a:extLst>
                  <a:ext uri="{FF2B5EF4-FFF2-40B4-BE49-F238E27FC236}">
                    <a16:creationId xmlns:a16="http://schemas.microsoft.com/office/drawing/2014/main" id="{24B9F154-14EE-4A81-99C5-8A1CB2DB359F}"/>
                  </a:ext>
                </a:extLst>
              </p:cNvPr>
              <p:cNvSpPr txBox="1"/>
              <p:nvPr/>
            </p:nvSpPr>
            <p:spPr>
              <a:xfrm>
                <a:off x="4361882" y="1448415"/>
                <a:ext cx="4056184" cy="954107"/>
              </a:xfrm>
              <a:prstGeom prst="rect">
                <a:avLst/>
              </a:prstGeom>
              <a:noFill/>
            </p:spPr>
            <p:txBody>
              <a:bodyPr wrap="square" rtlCol="0">
                <a:spAutoFit/>
              </a:bodyPr>
              <a:lstStyle/>
              <a:p>
                <a:r>
                  <a:rPr lang="zh-CN" altLang="en-US" sz="2800" dirty="0">
                    <a:solidFill>
                      <a:schemeClr val="bg1"/>
                    </a:solidFill>
                    <a:latin typeface="等线" panose="02010600030101010101" pitchFamily="2" charset="-122"/>
                    <a:ea typeface="等线" panose="02010600030101010101" pitchFamily="2" charset="-122"/>
                  </a:rPr>
                  <a:t>明确研究问题的方法</a:t>
                </a:r>
                <a:endParaRPr lang="en-US" altLang="zh-CN" sz="2800" dirty="0">
                  <a:solidFill>
                    <a:schemeClr val="bg1"/>
                  </a:solidFill>
                  <a:latin typeface="等线" panose="02010600030101010101" pitchFamily="2" charset="-122"/>
                  <a:ea typeface="等线" panose="02010600030101010101" pitchFamily="2" charset="-122"/>
                </a:endParaRPr>
              </a:p>
              <a:p>
                <a:endParaRPr lang="en-US" altLang="zh-CN" sz="2800" dirty="0">
                  <a:solidFill>
                    <a:schemeClr val="bg1"/>
                  </a:solidFill>
                  <a:latin typeface="等线" panose="02010600030101010101" pitchFamily="2" charset="-122"/>
                  <a:ea typeface="等线" panose="02010600030101010101" pitchFamily="2" charset="-122"/>
                </a:endParaRPr>
              </a:p>
            </p:txBody>
          </p:sp>
        </p:grpSp>
        <p:cxnSp>
          <p:nvCxnSpPr>
            <p:cNvPr id="28" name="直接箭头连接符 27">
              <a:extLst>
                <a:ext uri="{FF2B5EF4-FFF2-40B4-BE49-F238E27FC236}">
                  <a16:creationId xmlns:a16="http://schemas.microsoft.com/office/drawing/2014/main" id="{8BB73B6B-F906-45AF-B136-A0CED4C75B96}"/>
                </a:ext>
              </a:extLst>
            </p:cNvPr>
            <p:cNvCxnSpPr/>
            <p:nvPr/>
          </p:nvCxnSpPr>
          <p:spPr>
            <a:xfrm>
              <a:off x="6096000" y="2073441"/>
              <a:ext cx="0" cy="36341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组合 30">
            <a:extLst>
              <a:ext uri="{FF2B5EF4-FFF2-40B4-BE49-F238E27FC236}">
                <a16:creationId xmlns:a16="http://schemas.microsoft.com/office/drawing/2014/main" id="{EF581DD1-B570-4B20-B8C1-50F13A51147F}"/>
              </a:ext>
            </a:extLst>
          </p:cNvPr>
          <p:cNvGrpSpPr/>
          <p:nvPr/>
        </p:nvGrpSpPr>
        <p:grpSpPr>
          <a:xfrm>
            <a:off x="4330251" y="2702411"/>
            <a:ext cx="4478215" cy="1090246"/>
            <a:chOff x="4077305" y="1369439"/>
            <a:chExt cx="4478215" cy="1090246"/>
          </a:xfrm>
        </p:grpSpPr>
        <p:grpSp>
          <p:nvGrpSpPr>
            <p:cNvPr id="32" name="组合 31">
              <a:extLst>
                <a:ext uri="{FF2B5EF4-FFF2-40B4-BE49-F238E27FC236}">
                  <a16:creationId xmlns:a16="http://schemas.microsoft.com/office/drawing/2014/main" id="{3424A585-A7C5-4161-BB4C-882A52A3E2D8}"/>
                </a:ext>
              </a:extLst>
            </p:cNvPr>
            <p:cNvGrpSpPr/>
            <p:nvPr/>
          </p:nvGrpSpPr>
          <p:grpSpPr>
            <a:xfrm>
              <a:off x="4077305" y="1369439"/>
              <a:ext cx="4478215" cy="1055913"/>
              <a:chOff x="4077305" y="1369439"/>
              <a:chExt cx="4478215" cy="1055913"/>
            </a:xfrm>
          </p:grpSpPr>
          <p:sp>
            <p:nvSpPr>
              <p:cNvPr id="34" name="矩形: 圆角 33">
                <a:extLst>
                  <a:ext uri="{FF2B5EF4-FFF2-40B4-BE49-F238E27FC236}">
                    <a16:creationId xmlns:a16="http://schemas.microsoft.com/office/drawing/2014/main" id="{8F2460BB-1C8A-4BE4-B5D9-46B009A9A14E}"/>
                  </a:ext>
                </a:extLst>
              </p:cNvPr>
              <p:cNvSpPr/>
              <p:nvPr/>
            </p:nvSpPr>
            <p:spPr>
              <a:xfrm>
                <a:off x="4077305" y="1369439"/>
                <a:ext cx="4359189" cy="726831"/>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sp>
            <p:nvSpPr>
              <p:cNvPr id="35" name="文本框 34">
                <a:extLst>
                  <a:ext uri="{FF2B5EF4-FFF2-40B4-BE49-F238E27FC236}">
                    <a16:creationId xmlns:a16="http://schemas.microsoft.com/office/drawing/2014/main" id="{80878103-08C1-4E21-AB62-29480E3C9353}"/>
                  </a:ext>
                </a:extLst>
              </p:cNvPr>
              <p:cNvSpPr txBox="1"/>
              <p:nvPr/>
            </p:nvSpPr>
            <p:spPr>
              <a:xfrm>
                <a:off x="4499336" y="1471245"/>
                <a:ext cx="4056184" cy="954107"/>
              </a:xfrm>
              <a:prstGeom prst="rect">
                <a:avLst/>
              </a:prstGeom>
              <a:noFill/>
            </p:spPr>
            <p:txBody>
              <a:bodyPr wrap="square" rtlCol="0">
                <a:spAutoFit/>
              </a:bodyPr>
              <a:lstStyle/>
              <a:p>
                <a:r>
                  <a:rPr lang="zh-CN" altLang="en-US" sz="2800" dirty="0">
                    <a:solidFill>
                      <a:schemeClr val="bg1"/>
                    </a:solidFill>
                    <a:latin typeface="等线" panose="02010600030101010101" pitchFamily="2" charset="-122"/>
                    <a:ea typeface="等线" panose="02010600030101010101" pitchFamily="2" charset="-122"/>
                  </a:rPr>
                  <a:t>进行试验，收集数据</a:t>
                </a:r>
                <a:endParaRPr lang="en-US" altLang="zh-CN" sz="2800" dirty="0">
                  <a:solidFill>
                    <a:schemeClr val="bg1"/>
                  </a:solidFill>
                  <a:latin typeface="等线" panose="02010600030101010101" pitchFamily="2" charset="-122"/>
                  <a:ea typeface="等线" panose="02010600030101010101" pitchFamily="2" charset="-122"/>
                </a:endParaRPr>
              </a:p>
              <a:p>
                <a:endParaRPr lang="en-US" altLang="zh-CN" sz="2800" dirty="0">
                  <a:solidFill>
                    <a:schemeClr val="bg1"/>
                  </a:solidFill>
                  <a:latin typeface="等线" panose="02010600030101010101" pitchFamily="2" charset="-122"/>
                  <a:ea typeface="等线" panose="02010600030101010101" pitchFamily="2" charset="-122"/>
                </a:endParaRPr>
              </a:p>
            </p:txBody>
          </p:sp>
        </p:grpSp>
        <p:cxnSp>
          <p:nvCxnSpPr>
            <p:cNvPr id="33" name="直接箭头连接符 32">
              <a:extLst>
                <a:ext uri="{FF2B5EF4-FFF2-40B4-BE49-F238E27FC236}">
                  <a16:creationId xmlns:a16="http://schemas.microsoft.com/office/drawing/2014/main" id="{C2D35B38-3749-457C-B421-51F6E8FE5F6F}"/>
                </a:ext>
              </a:extLst>
            </p:cNvPr>
            <p:cNvCxnSpPr/>
            <p:nvPr/>
          </p:nvCxnSpPr>
          <p:spPr>
            <a:xfrm>
              <a:off x="6279368" y="2096270"/>
              <a:ext cx="0" cy="36341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组合 35">
            <a:extLst>
              <a:ext uri="{FF2B5EF4-FFF2-40B4-BE49-F238E27FC236}">
                <a16:creationId xmlns:a16="http://schemas.microsoft.com/office/drawing/2014/main" id="{8461CE88-60AA-44B5-B773-AB683193DD3B}"/>
              </a:ext>
            </a:extLst>
          </p:cNvPr>
          <p:cNvGrpSpPr/>
          <p:nvPr/>
        </p:nvGrpSpPr>
        <p:grpSpPr>
          <a:xfrm>
            <a:off x="4330251" y="3797236"/>
            <a:ext cx="5133809" cy="1090246"/>
            <a:chOff x="3905580" y="1346610"/>
            <a:chExt cx="5133809" cy="1090246"/>
          </a:xfrm>
        </p:grpSpPr>
        <p:grpSp>
          <p:nvGrpSpPr>
            <p:cNvPr id="37" name="组合 36">
              <a:extLst>
                <a:ext uri="{FF2B5EF4-FFF2-40B4-BE49-F238E27FC236}">
                  <a16:creationId xmlns:a16="http://schemas.microsoft.com/office/drawing/2014/main" id="{65CAC4C0-043B-42BD-A2DC-FBE2307FC18C}"/>
                </a:ext>
              </a:extLst>
            </p:cNvPr>
            <p:cNvGrpSpPr/>
            <p:nvPr/>
          </p:nvGrpSpPr>
          <p:grpSpPr>
            <a:xfrm>
              <a:off x="3905580" y="1346610"/>
              <a:ext cx="5133809" cy="1057284"/>
              <a:chOff x="3905580" y="1346610"/>
              <a:chExt cx="5133809" cy="1057284"/>
            </a:xfrm>
          </p:grpSpPr>
          <p:sp>
            <p:nvSpPr>
              <p:cNvPr id="39" name="矩形: 圆角 38">
                <a:extLst>
                  <a:ext uri="{FF2B5EF4-FFF2-40B4-BE49-F238E27FC236}">
                    <a16:creationId xmlns:a16="http://schemas.microsoft.com/office/drawing/2014/main" id="{DCD721CB-6811-442C-9384-5EDE7611651C}"/>
                  </a:ext>
                </a:extLst>
              </p:cNvPr>
              <p:cNvSpPr/>
              <p:nvPr/>
            </p:nvSpPr>
            <p:spPr>
              <a:xfrm>
                <a:off x="3905580" y="1346610"/>
                <a:ext cx="4359189" cy="726831"/>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sp>
            <p:nvSpPr>
              <p:cNvPr id="40" name="文本框 39">
                <a:extLst>
                  <a:ext uri="{FF2B5EF4-FFF2-40B4-BE49-F238E27FC236}">
                    <a16:creationId xmlns:a16="http://schemas.microsoft.com/office/drawing/2014/main" id="{B05BEC1C-352A-4666-8631-D660F1F3A827}"/>
                  </a:ext>
                </a:extLst>
              </p:cNvPr>
              <p:cNvSpPr txBox="1"/>
              <p:nvPr/>
            </p:nvSpPr>
            <p:spPr>
              <a:xfrm>
                <a:off x="4983205" y="1449787"/>
                <a:ext cx="4056184" cy="954107"/>
              </a:xfrm>
              <a:prstGeom prst="rect">
                <a:avLst/>
              </a:prstGeom>
              <a:noFill/>
            </p:spPr>
            <p:txBody>
              <a:bodyPr wrap="square" rtlCol="0">
                <a:spAutoFit/>
              </a:bodyPr>
              <a:lstStyle/>
              <a:p>
                <a:r>
                  <a:rPr lang="zh-CN" altLang="en-US" sz="2800" dirty="0">
                    <a:solidFill>
                      <a:schemeClr val="bg1"/>
                    </a:solidFill>
                    <a:latin typeface="等线" panose="02010600030101010101" pitchFamily="2" charset="-122"/>
                    <a:ea typeface="等线" panose="02010600030101010101" pitchFamily="2" charset="-122"/>
                  </a:rPr>
                  <a:t>选择函数模型</a:t>
                </a:r>
                <a:endParaRPr lang="en-US" altLang="zh-CN" sz="2800" dirty="0">
                  <a:solidFill>
                    <a:schemeClr val="bg1"/>
                  </a:solidFill>
                  <a:latin typeface="等线" panose="02010600030101010101" pitchFamily="2" charset="-122"/>
                  <a:ea typeface="等线" panose="02010600030101010101" pitchFamily="2" charset="-122"/>
                </a:endParaRPr>
              </a:p>
              <a:p>
                <a:endParaRPr lang="en-US" altLang="zh-CN" sz="2800" dirty="0">
                  <a:solidFill>
                    <a:schemeClr val="bg1"/>
                  </a:solidFill>
                  <a:latin typeface="等线" panose="02010600030101010101" pitchFamily="2" charset="-122"/>
                  <a:ea typeface="等线" panose="02010600030101010101" pitchFamily="2" charset="-122"/>
                </a:endParaRPr>
              </a:p>
            </p:txBody>
          </p:sp>
        </p:grpSp>
        <p:cxnSp>
          <p:nvCxnSpPr>
            <p:cNvPr id="38" name="直接箭头连接符 37">
              <a:extLst>
                <a:ext uri="{FF2B5EF4-FFF2-40B4-BE49-F238E27FC236}">
                  <a16:creationId xmlns:a16="http://schemas.microsoft.com/office/drawing/2014/main" id="{3C25E103-43D3-4509-8BB8-CFD5793043EC}"/>
                </a:ext>
              </a:extLst>
            </p:cNvPr>
            <p:cNvCxnSpPr/>
            <p:nvPr/>
          </p:nvCxnSpPr>
          <p:spPr>
            <a:xfrm>
              <a:off x="6096000" y="2073441"/>
              <a:ext cx="0" cy="36341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组合 40">
            <a:extLst>
              <a:ext uri="{FF2B5EF4-FFF2-40B4-BE49-F238E27FC236}">
                <a16:creationId xmlns:a16="http://schemas.microsoft.com/office/drawing/2014/main" id="{F514E438-BAEE-4112-816A-B3A981CB48A4}"/>
              </a:ext>
            </a:extLst>
          </p:cNvPr>
          <p:cNvGrpSpPr/>
          <p:nvPr/>
        </p:nvGrpSpPr>
        <p:grpSpPr>
          <a:xfrm>
            <a:off x="4330251" y="4832612"/>
            <a:ext cx="5324517" cy="1090246"/>
            <a:chOff x="4070886" y="1346610"/>
            <a:chExt cx="5324517" cy="1090246"/>
          </a:xfrm>
        </p:grpSpPr>
        <p:grpSp>
          <p:nvGrpSpPr>
            <p:cNvPr id="42" name="组合 41">
              <a:extLst>
                <a:ext uri="{FF2B5EF4-FFF2-40B4-BE49-F238E27FC236}">
                  <a16:creationId xmlns:a16="http://schemas.microsoft.com/office/drawing/2014/main" id="{8C1BD388-68EF-448D-A05B-005F1FB22225}"/>
                </a:ext>
              </a:extLst>
            </p:cNvPr>
            <p:cNvGrpSpPr/>
            <p:nvPr/>
          </p:nvGrpSpPr>
          <p:grpSpPr>
            <a:xfrm>
              <a:off x="4070886" y="1346610"/>
              <a:ext cx="5324517" cy="1063223"/>
              <a:chOff x="4070886" y="1346610"/>
              <a:chExt cx="5324517" cy="1063223"/>
            </a:xfrm>
          </p:grpSpPr>
          <p:sp>
            <p:nvSpPr>
              <p:cNvPr id="44" name="矩形: 圆角 43">
                <a:extLst>
                  <a:ext uri="{FF2B5EF4-FFF2-40B4-BE49-F238E27FC236}">
                    <a16:creationId xmlns:a16="http://schemas.microsoft.com/office/drawing/2014/main" id="{51A90A8D-92CA-4425-A286-BB5DF84A28D4}"/>
                  </a:ext>
                </a:extLst>
              </p:cNvPr>
              <p:cNvSpPr/>
              <p:nvPr/>
            </p:nvSpPr>
            <p:spPr>
              <a:xfrm>
                <a:off x="4070886" y="1346610"/>
                <a:ext cx="4359189" cy="726831"/>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sp>
            <p:nvSpPr>
              <p:cNvPr id="45" name="文本框 44">
                <a:extLst>
                  <a:ext uri="{FF2B5EF4-FFF2-40B4-BE49-F238E27FC236}">
                    <a16:creationId xmlns:a16="http://schemas.microsoft.com/office/drawing/2014/main" id="{79FF5006-8F30-4FBF-9E38-77D7DD58D142}"/>
                  </a:ext>
                </a:extLst>
              </p:cNvPr>
              <p:cNvSpPr txBox="1"/>
              <p:nvPr/>
            </p:nvSpPr>
            <p:spPr>
              <a:xfrm>
                <a:off x="5339219" y="1455726"/>
                <a:ext cx="4056184" cy="954107"/>
              </a:xfrm>
              <a:prstGeom prst="rect">
                <a:avLst/>
              </a:prstGeom>
              <a:noFill/>
            </p:spPr>
            <p:txBody>
              <a:bodyPr wrap="square" rtlCol="0">
                <a:spAutoFit/>
              </a:bodyPr>
              <a:lstStyle/>
              <a:p>
                <a:r>
                  <a:rPr lang="zh-CN" altLang="en-US" sz="2800" dirty="0">
                    <a:solidFill>
                      <a:schemeClr val="bg1"/>
                    </a:solidFill>
                    <a:latin typeface="等线" panose="02010600030101010101" pitchFamily="2" charset="-122"/>
                    <a:ea typeface="等线" panose="02010600030101010101" pitchFamily="2" charset="-122"/>
                  </a:rPr>
                  <a:t>检验模型</a:t>
                </a:r>
                <a:endParaRPr lang="en-US" altLang="zh-CN" sz="2800" dirty="0">
                  <a:solidFill>
                    <a:schemeClr val="bg1"/>
                  </a:solidFill>
                  <a:latin typeface="等线" panose="02010600030101010101" pitchFamily="2" charset="-122"/>
                  <a:ea typeface="等线" panose="02010600030101010101" pitchFamily="2" charset="-122"/>
                </a:endParaRPr>
              </a:p>
              <a:p>
                <a:endParaRPr lang="en-US" altLang="zh-CN" sz="2800" dirty="0">
                  <a:solidFill>
                    <a:schemeClr val="bg1"/>
                  </a:solidFill>
                  <a:latin typeface="等线" panose="02010600030101010101" pitchFamily="2" charset="-122"/>
                  <a:ea typeface="等线" panose="02010600030101010101" pitchFamily="2" charset="-122"/>
                </a:endParaRPr>
              </a:p>
            </p:txBody>
          </p:sp>
        </p:grpSp>
        <p:cxnSp>
          <p:nvCxnSpPr>
            <p:cNvPr id="43" name="直接箭头连接符 42">
              <a:extLst>
                <a:ext uri="{FF2B5EF4-FFF2-40B4-BE49-F238E27FC236}">
                  <a16:creationId xmlns:a16="http://schemas.microsoft.com/office/drawing/2014/main" id="{E3AE31AD-FD77-4A0E-B5FC-C5BD6079A429}"/>
                </a:ext>
              </a:extLst>
            </p:cNvPr>
            <p:cNvCxnSpPr/>
            <p:nvPr/>
          </p:nvCxnSpPr>
          <p:spPr>
            <a:xfrm>
              <a:off x="6288902" y="2073441"/>
              <a:ext cx="0" cy="36341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CEA4F374-C1F6-4D35-AA2D-8C8C07444492}"/>
              </a:ext>
            </a:extLst>
          </p:cNvPr>
          <p:cNvGrpSpPr/>
          <p:nvPr/>
        </p:nvGrpSpPr>
        <p:grpSpPr>
          <a:xfrm>
            <a:off x="4330251" y="5922858"/>
            <a:ext cx="5095388" cy="1077403"/>
            <a:chOff x="3824975" y="1320129"/>
            <a:chExt cx="5095388" cy="1077403"/>
          </a:xfrm>
        </p:grpSpPr>
        <p:sp>
          <p:nvSpPr>
            <p:cNvPr id="49" name="矩形: 圆角 48">
              <a:extLst>
                <a:ext uri="{FF2B5EF4-FFF2-40B4-BE49-F238E27FC236}">
                  <a16:creationId xmlns:a16="http://schemas.microsoft.com/office/drawing/2014/main" id="{D53DD11F-3501-4AEF-A4D0-3CFC345A5E41}"/>
                </a:ext>
              </a:extLst>
            </p:cNvPr>
            <p:cNvSpPr/>
            <p:nvPr/>
          </p:nvSpPr>
          <p:spPr>
            <a:xfrm>
              <a:off x="3824975" y="1320129"/>
              <a:ext cx="4359189" cy="726831"/>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chemeClr val="bg1"/>
                  </a:solidFill>
                </a:ln>
              </a:endParaRPr>
            </a:p>
          </p:txBody>
        </p:sp>
        <p:sp>
          <p:nvSpPr>
            <p:cNvPr id="50" name="文本框 49">
              <a:extLst>
                <a:ext uri="{FF2B5EF4-FFF2-40B4-BE49-F238E27FC236}">
                  <a16:creationId xmlns:a16="http://schemas.microsoft.com/office/drawing/2014/main" id="{CA5DFD34-ACFF-4E37-879B-C7F7B44AA8AE}"/>
                </a:ext>
              </a:extLst>
            </p:cNvPr>
            <p:cNvSpPr txBox="1"/>
            <p:nvPr/>
          </p:nvSpPr>
          <p:spPr>
            <a:xfrm>
              <a:off x="4864179" y="1443425"/>
              <a:ext cx="4056184" cy="954107"/>
            </a:xfrm>
            <a:prstGeom prst="rect">
              <a:avLst/>
            </a:prstGeom>
            <a:noFill/>
          </p:spPr>
          <p:txBody>
            <a:bodyPr wrap="square" rtlCol="0">
              <a:spAutoFit/>
            </a:bodyPr>
            <a:lstStyle/>
            <a:p>
              <a:r>
                <a:rPr lang="zh-CN" altLang="en-US" sz="2800" dirty="0">
                  <a:solidFill>
                    <a:schemeClr val="bg1"/>
                  </a:solidFill>
                  <a:latin typeface="等线" panose="02010600030101010101" pitchFamily="2" charset="-122"/>
                  <a:ea typeface="等线" panose="02010600030101010101" pitchFamily="2" charset="-122"/>
                </a:rPr>
                <a:t>实际问题的解</a:t>
              </a:r>
              <a:endParaRPr lang="en-US" altLang="zh-CN" sz="2800" dirty="0">
                <a:solidFill>
                  <a:schemeClr val="bg1"/>
                </a:solidFill>
                <a:latin typeface="等线" panose="02010600030101010101" pitchFamily="2" charset="-122"/>
                <a:ea typeface="等线" panose="02010600030101010101" pitchFamily="2" charset="-122"/>
              </a:endParaRPr>
            </a:p>
            <a:p>
              <a:endParaRPr lang="en-US" altLang="zh-CN" sz="2800" dirty="0">
                <a:solidFill>
                  <a:schemeClr val="bg1"/>
                </a:solidFill>
                <a:latin typeface="等线" panose="02010600030101010101" pitchFamily="2" charset="-122"/>
                <a:ea typeface="等线" panose="02010600030101010101" pitchFamily="2" charset="-122"/>
              </a:endParaRPr>
            </a:p>
          </p:txBody>
        </p:sp>
      </p:grpSp>
    </p:spTree>
    <p:extLst>
      <p:ext uri="{BB962C8B-B14F-4D97-AF65-F5344CB8AC3E}">
        <p14:creationId xmlns:p14="http://schemas.microsoft.com/office/powerpoint/2010/main" val="3889309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1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10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10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B8FB654A-D840-4FE9-8109-1F32D7685671}"/>
                  </a:ext>
                </a:extLst>
              </p:cNvPr>
              <p:cNvSpPr/>
              <p:nvPr/>
            </p:nvSpPr>
            <p:spPr>
              <a:xfrm>
                <a:off x="1137138" y="287106"/>
                <a:ext cx="9917723" cy="4093428"/>
              </a:xfrm>
              <a:prstGeom prst="rect">
                <a:avLst/>
              </a:prstGeom>
            </p:spPr>
            <p:txBody>
              <a:bodyPr wrap="square">
                <a:spAutoFit/>
              </a:bodyPr>
              <a:lstStyle/>
              <a:p>
                <a:r>
                  <a:rPr lang="zh-CN" altLang="en-US" sz="3600" dirty="0">
                    <a:solidFill>
                      <a:schemeClr val="bg1"/>
                    </a:solidFill>
                    <a:latin typeface="等线" panose="02010600030101010101" pitchFamily="2" charset="-122"/>
                    <a:ea typeface="等线" panose="02010600030101010101" pitchFamily="2" charset="-122"/>
                  </a:rPr>
                  <a:t>作业：</a:t>
                </a:r>
                <a:endParaRPr lang="en-US" altLang="zh-CN" sz="3600" dirty="0">
                  <a:solidFill>
                    <a:schemeClr val="bg1"/>
                  </a:solidFill>
                  <a:latin typeface="等线" panose="02010600030101010101" pitchFamily="2" charset="-122"/>
                  <a:ea typeface="等线" panose="02010600030101010101" pitchFamily="2" charset="-122"/>
                </a:endParaRPr>
              </a:p>
              <a:p>
                <a:endParaRPr lang="en-US" altLang="zh-CN" sz="2800" dirty="0">
                  <a:solidFill>
                    <a:schemeClr val="bg1"/>
                  </a:solidFill>
                  <a:latin typeface="等线" panose="02010600030101010101" pitchFamily="2" charset="-122"/>
                  <a:ea typeface="等线" panose="02010600030101010101" pitchFamily="2" charset="-122"/>
                </a:endParaRPr>
              </a:p>
              <a:p>
                <a:r>
                  <a:rPr lang="en-US" altLang="zh-CN" sz="2800" dirty="0">
                    <a:solidFill>
                      <a:schemeClr val="bg1"/>
                    </a:solidFill>
                    <a:latin typeface="等线" panose="02010600030101010101" pitchFamily="2" charset="-122"/>
                    <a:ea typeface="等线" panose="02010600030101010101" pitchFamily="2" charset="-122"/>
                  </a:rPr>
                  <a:t>1.</a:t>
                </a:r>
                <a:r>
                  <a:rPr lang="zh-CN" altLang="en-US" sz="2800" dirty="0">
                    <a:solidFill>
                      <a:schemeClr val="bg1"/>
                    </a:solidFill>
                    <a:latin typeface="等线" panose="02010600030101010101" pitchFamily="2" charset="-122"/>
                    <a:ea typeface="等线" panose="02010600030101010101" pitchFamily="2" charset="-122"/>
                  </a:rPr>
                  <a:t>根据本节课的研究方法，请同学们探究一下以</a:t>
                </a:r>
                <a14:m>
                  <m:oMath xmlns:m="http://schemas.openxmlformats.org/officeDocument/2006/math">
                    <m:r>
                      <a:rPr lang="en-US" altLang="zh-CN" sz="2800" i="1" smtClean="0">
                        <a:solidFill>
                          <a:schemeClr val="bg1"/>
                        </a:solidFill>
                        <a:latin typeface="Cambria Math" panose="02040503050406030204" pitchFamily="18" charset="0"/>
                        <a:ea typeface="等线" panose="02010600030101010101" pitchFamily="2" charset="-122"/>
                        <a:cs typeface="Times New Roman" panose="02020603050405020304" pitchFamily="18" charset="0"/>
                      </a:rPr>
                      <m:t>𝑦</m:t>
                    </m:r>
                    <m:r>
                      <a:rPr lang="en-US" altLang="zh-CN" sz="2800">
                        <a:solidFill>
                          <a:schemeClr val="bg1"/>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800" i="1">
                        <a:solidFill>
                          <a:schemeClr val="bg1"/>
                        </a:solidFill>
                        <a:latin typeface="Cambria Math" panose="02040503050406030204" pitchFamily="18" charset="0"/>
                        <a:ea typeface="等线" panose="02010600030101010101" pitchFamily="2" charset="-122"/>
                        <a:cs typeface="Times New Roman" panose="02020603050405020304" pitchFamily="18" charset="0"/>
                      </a:rPr>
                      <m:t>𝑘</m:t>
                    </m:r>
                    <m:sSup>
                      <m:sSupPr>
                        <m:ctrlPr>
                          <a:rPr lang="zh-CN" altLang="zh-CN" sz="2800" i="1">
                            <a:solidFill>
                              <a:schemeClr val="bg1"/>
                            </a:solidFill>
                            <a:latin typeface="Cambria Math" panose="02040503050406030204" pitchFamily="18" charset="0"/>
                            <a:ea typeface="Cambria Math" panose="02040503050406030204" pitchFamily="18" charset="0"/>
                          </a:rPr>
                        </m:ctrlPr>
                      </m:sSupPr>
                      <m:e>
                        <m:r>
                          <a:rPr lang="en-US" altLang="zh-CN" sz="2800" i="1">
                            <a:solidFill>
                              <a:schemeClr val="bg1"/>
                            </a:solidFill>
                            <a:latin typeface="Cambria Math" panose="02040503050406030204" pitchFamily="18" charset="0"/>
                            <a:ea typeface="等线" panose="02010600030101010101" pitchFamily="2" charset="-122"/>
                            <a:cs typeface="Times New Roman" panose="02020603050405020304" pitchFamily="18" charset="0"/>
                          </a:rPr>
                          <m:t>𝑎</m:t>
                        </m:r>
                      </m:e>
                      <m:sup>
                        <m:r>
                          <a:rPr lang="en-US" altLang="zh-CN" sz="2800" i="1">
                            <a:solidFill>
                              <a:schemeClr val="bg1"/>
                            </a:solidFill>
                            <a:latin typeface="Cambria Math" panose="02040503050406030204" pitchFamily="18" charset="0"/>
                            <a:ea typeface="等线" panose="02010600030101010101" pitchFamily="2" charset="-122"/>
                            <a:cs typeface="Times New Roman" panose="02020603050405020304" pitchFamily="18" charset="0"/>
                          </a:rPr>
                          <m:t>𝑥</m:t>
                        </m:r>
                      </m:sup>
                    </m:sSup>
                    <m:r>
                      <a:rPr lang="en-US" altLang="zh-CN" sz="2800">
                        <a:solidFill>
                          <a:schemeClr val="bg1"/>
                        </a:solidFill>
                        <a:latin typeface="Cambria Math" panose="02040503050406030204" pitchFamily="18" charset="0"/>
                        <a:ea typeface="等线" panose="02010600030101010101" pitchFamily="2" charset="-122"/>
                        <a:cs typeface="Times New Roman" panose="02020603050405020304" pitchFamily="18" charset="0"/>
                      </a:rPr>
                      <m:t>+1</m:t>
                    </m:r>
                  </m:oMath>
                </a14:m>
                <a:endParaRPr lang="en-US" altLang="zh-CN" sz="2800" dirty="0">
                  <a:solidFill>
                    <a:schemeClr val="bg1"/>
                  </a:solidFill>
                  <a:latin typeface="Cambria Math" panose="02040503050406030204" pitchFamily="18" charset="0"/>
                  <a:ea typeface="等线" panose="02010600030101010101" pitchFamily="2" charset="-122"/>
                  <a:cs typeface="Times New Roman" panose="02020603050405020304" pitchFamily="18" charset="0"/>
                </a:endParaRPr>
              </a:p>
              <a:p>
                <a14:m>
                  <m:oMath xmlns:m="http://schemas.openxmlformats.org/officeDocument/2006/math">
                    <m:d>
                      <m:dPr>
                        <m:ctrlPr>
                          <a:rPr lang="zh-CN" altLang="zh-CN" sz="2800" i="1">
                            <a:solidFill>
                              <a:schemeClr val="bg1"/>
                            </a:solidFill>
                            <a:latin typeface="Cambria Math" panose="02040503050406030204" pitchFamily="18" charset="0"/>
                            <a:ea typeface="Cambria Math" panose="02040503050406030204" pitchFamily="18" charset="0"/>
                          </a:rPr>
                        </m:ctrlPr>
                      </m:dPr>
                      <m:e>
                        <m:r>
                          <a:rPr lang="en-US" altLang="zh-CN" sz="2800" i="1">
                            <a:solidFill>
                              <a:schemeClr val="bg1"/>
                            </a:solidFill>
                            <a:latin typeface="Cambria Math" panose="02040503050406030204" pitchFamily="18" charset="0"/>
                            <a:ea typeface="等线" panose="02010600030101010101" pitchFamily="2" charset="-122"/>
                            <a:cs typeface="Times New Roman" panose="02020603050405020304" pitchFamily="18" charset="0"/>
                          </a:rPr>
                          <m:t>𝑘</m:t>
                        </m:r>
                        <m:r>
                          <a:rPr lang="en-US" altLang="zh-CN" sz="2800">
                            <a:solidFill>
                              <a:schemeClr val="bg1"/>
                            </a:solidFill>
                            <a:latin typeface="Cambria Math" panose="02040503050406030204" pitchFamily="18" charset="0"/>
                            <a:ea typeface="等线" panose="02010600030101010101" pitchFamily="2" charset="-122"/>
                            <a:cs typeface="Times New Roman" panose="02020603050405020304" pitchFamily="18" charset="0"/>
                          </a:rPr>
                          <m:t>&lt;0</m:t>
                        </m:r>
                        <m:r>
                          <a:rPr lang="zh-CN" altLang="zh-CN" sz="2800">
                            <a:solidFill>
                              <a:schemeClr val="bg1"/>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800">
                            <a:solidFill>
                              <a:schemeClr val="bg1"/>
                            </a:solidFill>
                            <a:latin typeface="Cambria Math" panose="02040503050406030204" pitchFamily="18" charset="0"/>
                            <a:ea typeface="等线" panose="02010600030101010101" pitchFamily="2" charset="-122"/>
                            <a:cs typeface="Times New Roman" panose="02020603050405020304" pitchFamily="18" charset="0"/>
                          </a:rPr>
                          <m:t>0&lt;</m:t>
                        </m:r>
                        <m:r>
                          <a:rPr lang="en-US" altLang="zh-CN" sz="2800" i="1">
                            <a:solidFill>
                              <a:schemeClr val="bg1"/>
                            </a:solidFill>
                            <a:latin typeface="Cambria Math" panose="02040503050406030204" pitchFamily="18" charset="0"/>
                            <a:ea typeface="等线" panose="02010600030101010101" pitchFamily="2" charset="-122"/>
                            <a:cs typeface="Times New Roman" panose="02020603050405020304" pitchFamily="18" charset="0"/>
                          </a:rPr>
                          <m:t>𝑎</m:t>
                        </m:r>
                        <m:r>
                          <a:rPr lang="en-US" altLang="zh-CN" sz="2800">
                            <a:solidFill>
                              <a:schemeClr val="bg1"/>
                            </a:solidFill>
                            <a:latin typeface="Cambria Math" panose="02040503050406030204" pitchFamily="18" charset="0"/>
                            <a:ea typeface="等线" panose="02010600030101010101" pitchFamily="2" charset="-122"/>
                            <a:cs typeface="Times New Roman" panose="02020603050405020304" pitchFamily="18" charset="0"/>
                          </a:rPr>
                          <m:t>&lt;1</m:t>
                        </m:r>
                      </m:e>
                    </m:d>
                  </m:oMath>
                </a14:m>
                <a:r>
                  <a:rPr lang="zh-CN" altLang="en-US" sz="2800" dirty="0">
                    <a:solidFill>
                      <a:schemeClr val="bg1"/>
                    </a:solidFill>
                    <a:latin typeface="等线" panose="02010600030101010101" pitchFamily="2" charset="-122"/>
                    <a:ea typeface="等线" panose="02010600030101010101" pitchFamily="2" charset="-122"/>
                  </a:rPr>
                  <a:t>为模型时，该冻肉完全解冻的时间约为多少呢？</a:t>
                </a:r>
              </a:p>
              <a:p>
                <a:endParaRPr lang="en-US" altLang="zh-CN" sz="2800" dirty="0">
                  <a:solidFill>
                    <a:schemeClr val="bg1"/>
                  </a:solidFill>
                  <a:latin typeface="等线" panose="02010600030101010101" pitchFamily="2" charset="-122"/>
                  <a:ea typeface="等线" panose="02010600030101010101" pitchFamily="2" charset="-122"/>
                </a:endParaRPr>
              </a:p>
              <a:p>
                <a:endParaRPr lang="en-US" altLang="zh-CN" sz="2800" dirty="0">
                  <a:solidFill>
                    <a:schemeClr val="bg1"/>
                  </a:solidFill>
                  <a:latin typeface="等线" panose="02010600030101010101" pitchFamily="2" charset="-122"/>
                  <a:ea typeface="等线" panose="02010600030101010101" pitchFamily="2" charset="-122"/>
                </a:endParaRPr>
              </a:p>
              <a:p>
                <a:r>
                  <a:rPr lang="en-US" altLang="zh-CN" sz="2800" dirty="0">
                    <a:solidFill>
                      <a:schemeClr val="bg1"/>
                    </a:solidFill>
                    <a:latin typeface="等线" panose="02010600030101010101" pitchFamily="2" charset="-122"/>
                    <a:ea typeface="等线" panose="02010600030101010101" pitchFamily="2" charset="-122"/>
                  </a:rPr>
                  <a:t>2.</a:t>
                </a:r>
                <a:r>
                  <a:rPr lang="zh-CN" altLang="en-US" sz="2800" dirty="0">
                    <a:solidFill>
                      <a:schemeClr val="bg1"/>
                    </a:solidFill>
                    <a:latin typeface="等线" panose="02010600030101010101" pitchFamily="2" charset="-122"/>
                    <a:ea typeface="等线" panose="02010600030101010101" pitchFamily="2" charset="-122"/>
                  </a:rPr>
                  <a:t>请同学们用函数模型对身边的一个实际问题进行分析，写一篇数学建模报告。</a:t>
                </a:r>
              </a:p>
            </p:txBody>
          </p:sp>
        </mc:Choice>
        <mc:Fallback>
          <p:sp>
            <p:nvSpPr>
              <p:cNvPr id="2" name="矩形 1">
                <a:extLst>
                  <a:ext uri="{FF2B5EF4-FFF2-40B4-BE49-F238E27FC236}">
                    <a16:creationId xmlns:a16="http://schemas.microsoft.com/office/drawing/2014/main" id="{B8FB654A-D840-4FE9-8109-1F32D7685671}"/>
                  </a:ext>
                </a:extLst>
              </p:cNvPr>
              <p:cNvSpPr>
                <a:spLocks noRot="1" noChangeAspect="1" noMove="1" noResize="1" noEditPoints="1" noAdjustHandles="1" noChangeArrowheads="1" noChangeShapeType="1" noTextEdit="1"/>
              </p:cNvSpPr>
              <p:nvPr/>
            </p:nvSpPr>
            <p:spPr>
              <a:xfrm>
                <a:off x="1137138" y="287106"/>
                <a:ext cx="9917723" cy="4093428"/>
              </a:xfrm>
              <a:prstGeom prst="rect">
                <a:avLst/>
              </a:prstGeom>
              <a:blipFill>
                <a:blip r:embed="rId2"/>
                <a:stretch>
                  <a:fillRect l="-1907" t="-2232" b="-29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36831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FC6D23C-2EA3-42AD-9A81-F5C1EC0F4FE9}"/>
              </a:ext>
            </a:extLst>
          </p:cNvPr>
          <p:cNvGrpSpPr/>
          <p:nvPr/>
        </p:nvGrpSpPr>
        <p:grpSpPr>
          <a:xfrm>
            <a:off x="1315054" y="943498"/>
            <a:ext cx="3196394" cy="4033157"/>
            <a:chOff x="623392" y="691987"/>
            <a:chExt cx="3196394" cy="4033157"/>
          </a:xfrm>
        </p:grpSpPr>
        <p:sp>
          <p:nvSpPr>
            <p:cNvPr id="5" name="矩形 4">
              <a:extLst>
                <a:ext uri="{FF2B5EF4-FFF2-40B4-BE49-F238E27FC236}">
                  <a16:creationId xmlns:a16="http://schemas.microsoft.com/office/drawing/2014/main" id="{F457C759-CFD6-41C8-98C8-D796C2F8A68B}"/>
                </a:ext>
              </a:extLst>
            </p:cNvPr>
            <p:cNvSpPr/>
            <p:nvPr/>
          </p:nvSpPr>
          <p:spPr>
            <a:xfrm>
              <a:off x="623392" y="691987"/>
              <a:ext cx="2859314" cy="403315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 name="矩形 5">
              <a:extLst>
                <a:ext uri="{FF2B5EF4-FFF2-40B4-BE49-F238E27FC236}">
                  <a16:creationId xmlns:a16="http://schemas.microsoft.com/office/drawing/2014/main" id="{C7BF9E64-48F7-4D48-B872-631EC6C9E79A}"/>
                </a:ext>
              </a:extLst>
            </p:cNvPr>
            <p:cNvSpPr/>
            <p:nvPr/>
          </p:nvSpPr>
          <p:spPr>
            <a:xfrm>
              <a:off x="3100772" y="1991068"/>
              <a:ext cx="719014" cy="2158012"/>
            </a:xfrm>
            <a:prstGeom prst="rect">
              <a:avLst/>
            </a:prstGeom>
            <a:solidFill>
              <a:srgbClr val="42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7" name="文本框 6">
            <a:extLst>
              <a:ext uri="{FF2B5EF4-FFF2-40B4-BE49-F238E27FC236}">
                <a16:creationId xmlns:a16="http://schemas.microsoft.com/office/drawing/2014/main" id="{5AADA0C1-C10C-4FDE-99CD-C81348451041}"/>
              </a:ext>
            </a:extLst>
          </p:cNvPr>
          <p:cNvSpPr txBox="1"/>
          <p:nvPr/>
        </p:nvSpPr>
        <p:spPr>
          <a:xfrm>
            <a:off x="1875972" y="1568283"/>
            <a:ext cx="3809587" cy="769441"/>
          </a:xfrm>
          <a:prstGeom prst="rect">
            <a:avLst/>
          </a:prstGeom>
          <a:noFill/>
        </p:spPr>
        <p:txBody>
          <a:bodyPr wrap="square" rtlCol="0">
            <a:spAutoFit/>
          </a:bodyPr>
          <a:lstStyle/>
          <a:p>
            <a:r>
              <a:rPr lang="en-US" altLang="zh-CN" sz="4400" b="1" dirty="0">
                <a:solidFill>
                  <a:schemeClr val="bg1"/>
                </a:solidFill>
                <a:latin typeface="Bebas" pitchFamily="2" charset="0"/>
                <a:cs typeface="+mn-ea"/>
                <a:sym typeface="+mn-lt"/>
              </a:rPr>
              <a:t>Thanks</a:t>
            </a:r>
            <a:endParaRPr lang="zh-CN" altLang="en-US" sz="4400" b="1" dirty="0">
              <a:solidFill>
                <a:schemeClr val="bg1"/>
              </a:solidFill>
              <a:latin typeface="Bebas" pitchFamily="2" charset="0"/>
              <a:cs typeface="+mn-ea"/>
              <a:sym typeface="+mn-lt"/>
            </a:endParaRPr>
          </a:p>
        </p:txBody>
      </p:sp>
      <p:sp>
        <p:nvSpPr>
          <p:cNvPr id="8" name="文本框 7">
            <a:extLst>
              <a:ext uri="{FF2B5EF4-FFF2-40B4-BE49-F238E27FC236}">
                <a16:creationId xmlns:a16="http://schemas.microsoft.com/office/drawing/2014/main" id="{5FC5E30C-4443-496A-95DE-805296CF986F}"/>
              </a:ext>
            </a:extLst>
          </p:cNvPr>
          <p:cNvSpPr txBox="1"/>
          <p:nvPr/>
        </p:nvSpPr>
        <p:spPr>
          <a:xfrm>
            <a:off x="1579552" y="2824740"/>
            <a:ext cx="5604350" cy="923330"/>
          </a:xfrm>
          <a:prstGeom prst="rect">
            <a:avLst/>
          </a:prstGeom>
          <a:noFill/>
        </p:spPr>
        <p:txBody>
          <a:bodyPr wrap="square" rtlCol="0">
            <a:spAutoFit/>
          </a:bodyPr>
          <a:lstStyle/>
          <a:p>
            <a:r>
              <a:rPr lang="zh-CN" altLang="en-US" sz="5400" b="1" dirty="0">
                <a:solidFill>
                  <a:schemeClr val="bg1"/>
                </a:solidFill>
                <a:latin typeface="等线" panose="02010600030101010101" pitchFamily="2" charset="-122"/>
                <a:ea typeface="等线" panose="02010600030101010101" pitchFamily="2" charset="-122"/>
                <a:cs typeface="+mn-ea"/>
                <a:sym typeface="+mn-lt"/>
              </a:rPr>
              <a:t>感谢您的聆听</a:t>
            </a:r>
          </a:p>
        </p:txBody>
      </p:sp>
      <p:cxnSp>
        <p:nvCxnSpPr>
          <p:cNvPr id="9" name="直接连接符 8">
            <a:extLst>
              <a:ext uri="{FF2B5EF4-FFF2-40B4-BE49-F238E27FC236}">
                <a16:creationId xmlns:a16="http://schemas.microsoft.com/office/drawing/2014/main" id="{CCAA5C48-F826-426C-A8CB-79369B2C9A12}"/>
              </a:ext>
            </a:extLst>
          </p:cNvPr>
          <p:cNvCxnSpPr>
            <a:cxnSpLocks/>
          </p:cNvCxnSpPr>
          <p:nvPr/>
        </p:nvCxnSpPr>
        <p:spPr>
          <a:xfrm>
            <a:off x="1674252" y="2518099"/>
            <a:ext cx="9216486" cy="11959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1086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par>
                                <p:cTn id="8" presetID="42" presetClass="path" presetSubtype="0" decel="100000" fill="hold" nodeType="withEffect">
                                  <p:stCondLst>
                                    <p:cond delay="750"/>
                                  </p:stCondLst>
                                  <p:childTnLst>
                                    <p:animMotion origin="layout" path="M -2.29167E-6 -1.48148E-6 L -0.23737 0.0044 " pathEditMode="relative" rAng="0" ptsTypes="AA">
                                      <p:cBhvr>
                                        <p:cTn id="9" dur="1250" spd="-100000" fill="hold"/>
                                        <p:tgtEl>
                                          <p:spTgt spid="4"/>
                                        </p:tgtEl>
                                        <p:attrNameLst>
                                          <p:attrName>ppt_x</p:attrName>
                                          <p:attrName>ppt_y</p:attrName>
                                        </p:attrNameLst>
                                      </p:cBhvr>
                                      <p:rCtr x="-11875" y="208"/>
                                    </p:animMotion>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3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by="(-#ppt_w*2)" calcmode="lin" valueType="num">
                                      <p:cBhvr rctx="PPT">
                                        <p:cTn id="23" dur="500" autoRev="1" fill="hold">
                                          <p:stCondLst>
                                            <p:cond delay="0"/>
                                          </p:stCondLst>
                                        </p:cTn>
                                        <p:tgtEl>
                                          <p:spTgt spid="8"/>
                                        </p:tgtEl>
                                        <p:attrNameLst>
                                          <p:attrName>ppt_w</p:attrName>
                                        </p:attrNameLst>
                                      </p:cBhvr>
                                    </p:anim>
                                    <p:anim by="(#ppt_w*0.50)" calcmode="lin" valueType="num">
                                      <p:cBhvr>
                                        <p:cTn id="24" dur="500" decel="50000" autoRev="1" fill="hold">
                                          <p:stCondLst>
                                            <p:cond delay="0"/>
                                          </p:stCondLst>
                                        </p:cTn>
                                        <p:tgtEl>
                                          <p:spTgt spid="8"/>
                                        </p:tgtEl>
                                        <p:attrNameLst>
                                          <p:attrName>ppt_x</p:attrName>
                                        </p:attrNameLst>
                                      </p:cBhvr>
                                    </p:anim>
                                    <p:anim from="(-#ppt_h/2)" to="(#ppt_y)" calcmode="lin" valueType="num">
                                      <p:cBhvr>
                                        <p:cTn id="25" dur="1000" fill="hold">
                                          <p:stCondLst>
                                            <p:cond delay="0"/>
                                          </p:stCondLst>
                                        </p:cTn>
                                        <p:tgtEl>
                                          <p:spTgt spid="8"/>
                                        </p:tgtEl>
                                        <p:attrNameLst>
                                          <p:attrName>ppt_y</p:attrName>
                                        </p:attrNameLst>
                                      </p:cBhvr>
                                    </p:anim>
                                    <p:animRot by="21600000">
                                      <p:cBhvr>
                                        <p:cTn id="26"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433FCB9F-7776-42C7-967D-4925CB4DA5A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807202" y="1940644"/>
            <a:ext cx="4795200" cy="2977200"/>
          </a:xfrm>
          <a:prstGeom prst="rect">
            <a:avLst/>
          </a:prstGeom>
        </p:spPr>
      </p:pic>
      <p:pic>
        <p:nvPicPr>
          <p:cNvPr id="6" name="图片 2">
            <a:extLst>
              <a:ext uri="{FF2B5EF4-FFF2-40B4-BE49-F238E27FC236}">
                <a16:creationId xmlns:a16="http://schemas.microsoft.com/office/drawing/2014/main" id="{FADCF0B3-8AAF-4C93-BD0F-910733B01E2F}"/>
              </a:ext>
            </a:extLst>
          </p:cNvPr>
          <p:cNvPicPr>
            <a:picLocks noChangeAspect="1"/>
          </p:cNvPicPr>
          <p:nvPr/>
        </p:nvPicPr>
        <p:blipFill rotWithShape="1">
          <a:blip r:embed="rId3">
            <a:extLst>
              <a:ext uri="{28A0092B-C50C-407E-A947-70E740481C1C}">
                <a14:useLocalDpi xmlns:a14="http://schemas.microsoft.com/office/drawing/2010/main" val="0"/>
              </a:ext>
            </a:extLst>
          </a:blip>
          <a:srcRect b="6517"/>
          <a:stretch/>
        </p:blipFill>
        <p:spPr>
          <a:xfrm>
            <a:off x="588161" y="1940155"/>
            <a:ext cx="4796639" cy="2977689"/>
          </a:xfrm>
          <a:prstGeom prst="rect">
            <a:avLst/>
          </a:prstGeom>
        </p:spPr>
      </p:pic>
      <p:pic>
        <p:nvPicPr>
          <p:cNvPr id="7" name="图片 2">
            <a:extLst>
              <a:ext uri="{FF2B5EF4-FFF2-40B4-BE49-F238E27FC236}">
                <a16:creationId xmlns:a16="http://schemas.microsoft.com/office/drawing/2014/main" id="{B0A90EEA-4BBA-466F-BE9D-FED33D815FBF}"/>
              </a:ext>
            </a:extLst>
          </p:cNvPr>
          <p:cNvPicPr>
            <a:picLocks noChangeAspect="1"/>
          </p:cNvPicPr>
          <p:nvPr/>
        </p:nvPicPr>
        <p:blipFill rotWithShape="1">
          <a:blip r:embed="rId3">
            <a:extLst>
              <a:ext uri="{28A0092B-C50C-407E-A947-70E740481C1C}">
                <a14:useLocalDpi xmlns:a14="http://schemas.microsoft.com/office/drawing/2010/main" val="0"/>
              </a:ext>
            </a:extLst>
          </a:blip>
          <a:srcRect b="6517"/>
          <a:stretch/>
        </p:blipFill>
        <p:spPr>
          <a:xfrm>
            <a:off x="588160" y="1940155"/>
            <a:ext cx="4796639" cy="2977689"/>
          </a:xfrm>
          <a:prstGeom prst="rect">
            <a:avLst/>
          </a:prstGeom>
        </p:spPr>
      </p:pic>
    </p:spTree>
    <p:extLst>
      <p:ext uri="{BB962C8B-B14F-4D97-AF65-F5344CB8AC3E}">
        <p14:creationId xmlns:p14="http://schemas.microsoft.com/office/powerpoint/2010/main" val="680495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C9C7956-2238-479D-8EE0-ADAA75D654A3}"/>
              </a:ext>
            </a:extLst>
          </p:cNvPr>
          <p:cNvSpPr/>
          <p:nvPr/>
        </p:nvSpPr>
        <p:spPr>
          <a:xfrm>
            <a:off x="1055076" y="1274564"/>
            <a:ext cx="10117016" cy="1077218"/>
          </a:xfrm>
          <a:prstGeom prst="rect">
            <a:avLst/>
          </a:prstGeom>
        </p:spPr>
        <p:txBody>
          <a:bodyPr wrap="square">
            <a:spAutoFit/>
          </a:bodyPr>
          <a:lstStyle/>
          <a:p>
            <a:pPr>
              <a:spcAft>
                <a:spcPts val="0"/>
              </a:spcAft>
            </a:pPr>
            <a:r>
              <a:rPr lang="zh-CN" altLang="zh-CN" sz="3200" b="1"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实例：</a:t>
            </a:r>
            <a:r>
              <a:rPr lang="zh-CN" altLang="zh-CN" sz="3200" b="1"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应该在炒菜之前多长时间将冰箱里的肉拿出来解冻呢？</a:t>
            </a:r>
            <a:endParaRPr lang="zh-CN"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4" name="矩形 3">
            <a:extLst>
              <a:ext uri="{FF2B5EF4-FFF2-40B4-BE49-F238E27FC236}">
                <a16:creationId xmlns:a16="http://schemas.microsoft.com/office/drawing/2014/main" id="{E0A19BAD-2B69-4F58-A603-D2ABD9AB25F7}"/>
              </a:ext>
            </a:extLst>
          </p:cNvPr>
          <p:cNvSpPr/>
          <p:nvPr/>
        </p:nvSpPr>
        <p:spPr>
          <a:xfrm>
            <a:off x="1055076" y="2351782"/>
            <a:ext cx="10117016" cy="584775"/>
          </a:xfrm>
          <a:prstGeom prst="rect">
            <a:avLst/>
          </a:prstGeom>
        </p:spPr>
        <p:txBody>
          <a:bodyPr wrap="square">
            <a:spAutoFit/>
          </a:bodyPr>
          <a:lstStyle/>
          <a:p>
            <a:pPr>
              <a:spcAft>
                <a:spcPts val="0"/>
              </a:spcAft>
            </a:pPr>
            <a:r>
              <a:rPr lang="zh-CN"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问题</a:t>
            </a:r>
            <a:r>
              <a:rPr lang="en-US"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1</a:t>
            </a:r>
            <a:r>
              <a:rPr lang="zh-CN"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：如何描述完全解冻？如何对解冻过程进行测量？</a:t>
            </a:r>
          </a:p>
        </p:txBody>
      </p:sp>
      <p:sp>
        <p:nvSpPr>
          <p:cNvPr id="5" name="矩形 4">
            <a:extLst>
              <a:ext uri="{FF2B5EF4-FFF2-40B4-BE49-F238E27FC236}">
                <a16:creationId xmlns:a16="http://schemas.microsoft.com/office/drawing/2014/main" id="{961639B4-2222-46C4-BACA-63C2AEB45CEB}"/>
              </a:ext>
            </a:extLst>
          </p:cNvPr>
          <p:cNvSpPr/>
          <p:nvPr/>
        </p:nvSpPr>
        <p:spPr>
          <a:xfrm>
            <a:off x="139700" y="545813"/>
            <a:ext cx="6096000" cy="1077218"/>
          </a:xfrm>
          <a:prstGeom prst="rect">
            <a:avLst/>
          </a:prstGeom>
        </p:spPr>
        <p:txBody>
          <a:bodyPr>
            <a:spAutoFit/>
          </a:bodyPr>
          <a:lstStyle/>
          <a:p>
            <a:pPr>
              <a:spcAft>
                <a:spcPts val="0"/>
              </a:spcAft>
            </a:pPr>
            <a:r>
              <a:rPr lang="en-US"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 </a:t>
            </a:r>
            <a:r>
              <a:rPr lang="zh-CN" altLang="en-US" sz="3200" b="1"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（二）明确研究问题的方法</a:t>
            </a:r>
          </a:p>
          <a:p>
            <a:pPr>
              <a:spcAft>
                <a:spcPts val="0"/>
              </a:spcAft>
            </a:pPr>
            <a:endParaRPr lang="zh-CN" altLang="zh-CN" sz="32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03389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7DA8ACA-8FA8-44E6-B474-F9BFCFC0C4D3}"/>
              </a:ext>
            </a:extLst>
          </p:cNvPr>
          <p:cNvSpPr/>
          <p:nvPr/>
        </p:nvSpPr>
        <p:spPr>
          <a:xfrm>
            <a:off x="1037492" y="405752"/>
            <a:ext cx="10117016" cy="584775"/>
          </a:xfrm>
          <a:prstGeom prst="rect">
            <a:avLst/>
          </a:prstGeom>
        </p:spPr>
        <p:txBody>
          <a:bodyPr wrap="square">
            <a:spAutoFit/>
          </a:bodyPr>
          <a:lstStyle/>
          <a:p>
            <a:pPr>
              <a:spcAft>
                <a:spcPts val="0"/>
              </a:spcAft>
            </a:pPr>
            <a:r>
              <a:rPr lang="zh-CN"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问题</a:t>
            </a:r>
            <a:r>
              <a:rPr lang="en-US"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1</a:t>
            </a:r>
            <a:r>
              <a:rPr lang="zh-CN"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：如何描述完全解冻？如何对解冻过程进行测量？</a:t>
            </a:r>
          </a:p>
        </p:txBody>
      </p:sp>
      <p:sp>
        <p:nvSpPr>
          <p:cNvPr id="5" name="矩形 4">
            <a:extLst>
              <a:ext uri="{FF2B5EF4-FFF2-40B4-BE49-F238E27FC236}">
                <a16:creationId xmlns:a16="http://schemas.microsoft.com/office/drawing/2014/main" id="{B0D61296-781B-4F21-A926-7F2273C270FE}"/>
              </a:ext>
            </a:extLst>
          </p:cNvPr>
          <p:cNvSpPr/>
          <p:nvPr/>
        </p:nvSpPr>
        <p:spPr>
          <a:xfrm>
            <a:off x="844060" y="1312205"/>
            <a:ext cx="10832123" cy="1384995"/>
          </a:xfrm>
          <a:prstGeom prst="rect">
            <a:avLst/>
          </a:prstGeom>
        </p:spPr>
        <p:txBody>
          <a:bodyPr wrap="square">
            <a:spAutoFit/>
          </a:bodyPr>
          <a:lstStyle/>
          <a:p>
            <a:r>
              <a:rPr lang="zh-CN" altLang="zh-CN" sz="2800" dirty="0">
                <a:solidFill>
                  <a:schemeClr val="bg1"/>
                </a:solidFill>
                <a:latin typeface="等线" panose="02010600030101010101" pitchFamily="2" charset="-122"/>
                <a:ea typeface="等线" panose="02010600030101010101" pitchFamily="2" charset="-122"/>
                <a:cs typeface="Times New Roman" panose="02020603050405020304" pitchFamily="18" charset="0"/>
              </a:rPr>
              <a:t>肉制品解冻是指冰晶逐步融化、肉质成分吸收水分并恢复原有结构的过程。</a:t>
            </a:r>
            <a:r>
              <a:rPr lang="zh-CN" altLang="zh-CN" sz="2800" dirty="0">
                <a:solidFill>
                  <a:schemeClr val="bg1"/>
                </a:solidFill>
                <a:latin typeface="等线" panose="02010600030101010101" pitchFamily="2" charset="-122"/>
                <a:ea typeface="等线" panose="02010600030101010101" pitchFamily="2" charset="-122"/>
              </a:rPr>
              <a:t>完全解冻就是将肉从冰箱拿出，经过解冻后，冻肉和鲜肉在组织上无明显区别，切开后冻肉里面无冰冻现象</a:t>
            </a:r>
            <a:r>
              <a:rPr lang="zh-CN" altLang="en-US" sz="2800" dirty="0">
                <a:solidFill>
                  <a:schemeClr val="bg1"/>
                </a:solidFill>
                <a:latin typeface="等线" panose="02010600030101010101" pitchFamily="2" charset="-122"/>
                <a:ea typeface="等线" panose="02010600030101010101" pitchFamily="2" charset="-122"/>
              </a:rPr>
              <a:t>的状态</a:t>
            </a:r>
            <a:r>
              <a:rPr lang="zh-CN" altLang="zh-CN" sz="2800" dirty="0">
                <a:solidFill>
                  <a:schemeClr val="bg1"/>
                </a:solidFill>
                <a:latin typeface="等线" panose="02010600030101010101" pitchFamily="2" charset="-122"/>
                <a:ea typeface="等线" panose="02010600030101010101" pitchFamily="2" charset="-122"/>
              </a:rPr>
              <a:t>。</a:t>
            </a:r>
            <a:endParaRPr lang="zh-CN" altLang="en-US" sz="2800" dirty="0">
              <a:solidFill>
                <a:schemeClr val="bg1"/>
              </a:solidFill>
              <a:latin typeface="等线" panose="02010600030101010101" pitchFamily="2" charset="-122"/>
              <a:ea typeface="等线" panose="02010600030101010101" pitchFamily="2" charset="-122"/>
            </a:endParaRPr>
          </a:p>
        </p:txBody>
      </p:sp>
      <p:sp>
        <p:nvSpPr>
          <p:cNvPr id="6" name="矩形 5">
            <a:extLst>
              <a:ext uri="{FF2B5EF4-FFF2-40B4-BE49-F238E27FC236}">
                <a16:creationId xmlns:a16="http://schemas.microsoft.com/office/drawing/2014/main" id="{FF382AB1-054D-47C2-AE4F-FBF4D852117A}"/>
              </a:ext>
            </a:extLst>
          </p:cNvPr>
          <p:cNvSpPr/>
          <p:nvPr/>
        </p:nvSpPr>
        <p:spPr>
          <a:xfrm>
            <a:off x="844060" y="3017987"/>
            <a:ext cx="10832123" cy="1384995"/>
          </a:xfrm>
          <a:prstGeom prst="rect">
            <a:avLst/>
          </a:prstGeom>
        </p:spPr>
        <p:txBody>
          <a:bodyPr wrap="square">
            <a:spAutoFit/>
          </a:bodyPr>
          <a:lstStyle/>
          <a:p>
            <a:r>
              <a:rPr lang="zh-CN" altLang="zh-CN" sz="2800" dirty="0">
                <a:solidFill>
                  <a:schemeClr val="bg1"/>
                </a:solidFill>
                <a:latin typeface="等线" panose="02010600030101010101" pitchFamily="2" charset="-122"/>
                <a:ea typeface="等线" panose="02010600030101010101" pitchFamily="2" charset="-122"/>
                <a:cs typeface="Times New Roman" panose="02020603050405020304" pitchFamily="18" charset="0"/>
              </a:rPr>
              <a:t>用</a:t>
            </a:r>
            <a:r>
              <a:rPr lang="zh-CN" altLang="en-US" sz="2800" dirty="0">
                <a:solidFill>
                  <a:schemeClr val="bg1"/>
                </a:solidFill>
                <a:latin typeface="等线" panose="02010600030101010101" pitchFamily="2" charset="-122"/>
                <a:ea typeface="等线" panose="02010600030101010101" pitchFamily="2" charset="-122"/>
                <a:cs typeface="Times New Roman" panose="02020603050405020304" pitchFamily="18" charset="0"/>
              </a:rPr>
              <a:t>合适的力度</a:t>
            </a:r>
            <a:r>
              <a:rPr lang="zh-CN" altLang="zh-CN" sz="2800" dirty="0">
                <a:solidFill>
                  <a:schemeClr val="bg1"/>
                </a:solidFill>
                <a:latin typeface="等线" panose="02010600030101010101" pitchFamily="2" charset="-122"/>
                <a:ea typeface="等线" panose="02010600030101010101" pitchFamily="2" charset="-122"/>
                <a:cs typeface="Times New Roman" panose="02020603050405020304" pitchFamily="18" charset="0"/>
              </a:rPr>
              <a:t>一把较细的小刀刺入冻肉中，由于解冻的方向是由表面到里面，所以小刀插入的长度为冻肉厚度的一半时就已经完全解冻了。</a:t>
            </a:r>
            <a:endParaRPr lang="zh-CN" altLang="en-US" sz="2800" dirty="0">
              <a:solidFill>
                <a:schemeClr val="bg1"/>
              </a:solidFill>
              <a:latin typeface="等线" panose="02010600030101010101" pitchFamily="2" charset="-122"/>
              <a:ea typeface="等线" panose="02010600030101010101" pitchFamily="2" charset="-122"/>
            </a:endParaRPr>
          </a:p>
        </p:txBody>
      </p:sp>
      <p:sp>
        <p:nvSpPr>
          <p:cNvPr id="7" name="矩形 6">
            <a:extLst>
              <a:ext uri="{FF2B5EF4-FFF2-40B4-BE49-F238E27FC236}">
                <a16:creationId xmlns:a16="http://schemas.microsoft.com/office/drawing/2014/main" id="{62CFB6FB-E2E2-43F7-BF15-501E182CAE8C}"/>
              </a:ext>
            </a:extLst>
          </p:cNvPr>
          <p:cNvSpPr/>
          <p:nvPr/>
        </p:nvSpPr>
        <p:spPr>
          <a:xfrm>
            <a:off x="844060" y="4683705"/>
            <a:ext cx="10832123" cy="954107"/>
          </a:xfrm>
          <a:prstGeom prst="rect">
            <a:avLst/>
          </a:prstGeom>
        </p:spPr>
        <p:txBody>
          <a:bodyPr wrap="square">
            <a:spAutoFit/>
          </a:bodyPr>
          <a:lstStyle/>
          <a:p>
            <a:r>
              <a:rPr lang="zh-CN" altLang="en-US" sz="2800" dirty="0">
                <a:solidFill>
                  <a:schemeClr val="bg1"/>
                </a:solidFill>
                <a:latin typeface="等线" panose="02010600030101010101" pitchFamily="2" charset="-122"/>
                <a:ea typeface="等线" panose="02010600030101010101" pitchFamily="2" charset="-122"/>
              </a:rPr>
              <a:t>因此以小刀刺入冻肉的长度和冻肉厚度的一半的比值作为衡量解冻的程度。当比值为</a:t>
            </a:r>
            <a:r>
              <a:rPr lang="en-US" altLang="zh-CN" sz="2800" dirty="0">
                <a:solidFill>
                  <a:schemeClr val="bg1"/>
                </a:solidFill>
                <a:latin typeface="等线" panose="02010600030101010101" pitchFamily="2" charset="-122"/>
                <a:ea typeface="等线" panose="02010600030101010101" pitchFamily="2" charset="-122"/>
              </a:rPr>
              <a:t>1</a:t>
            </a:r>
            <a:r>
              <a:rPr lang="zh-CN" altLang="en-US" sz="2800" dirty="0">
                <a:solidFill>
                  <a:schemeClr val="bg1"/>
                </a:solidFill>
                <a:latin typeface="等线" panose="02010600030101010101" pitchFamily="2" charset="-122"/>
                <a:ea typeface="等线" panose="02010600030101010101" pitchFamily="2" charset="-122"/>
              </a:rPr>
              <a:t>时，表示冻肉完全解冻。</a:t>
            </a:r>
          </a:p>
        </p:txBody>
      </p:sp>
    </p:spTree>
    <p:extLst>
      <p:ext uri="{BB962C8B-B14F-4D97-AF65-F5344CB8AC3E}">
        <p14:creationId xmlns:p14="http://schemas.microsoft.com/office/powerpoint/2010/main" val="253549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538DFA5-4CF6-4650-A33E-94C4C54E6862}"/>
              </a:ext>
            </a:extLst>
          </p:cNvPr>
          <p:cNvSpPr/>
          <p:nvPr/>
        </p:nvSpPr>
        <p:spPr>
          <a:xfrm>
            <a:off x="1037492" y="405752"/>
            <a:ext cx="10117016" cy="1077218"/>
          </a:xfrm>
          <a:prstGeom prst="rect">
            <a:avLst/>
          </a:prstGeom>
        </p:spPr>
        <p:txBody>
          <a:bodyPr wrap="square">
            <a:spAutoFit/>
          </a:bodyPr>
          <a:lstStyle/>
          <a:p>
            <a:r>
              <a:rPr lang="zh-CN" altLang="zh-CN" sz="3200"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问题</a:t>
            </a:r>
            <a:r>
              <a:rPr lang="zh-CN" altLang="zh-CN" sz="3200" kern="0" dirty="0">
                <a:solidFill>
                  <a:schemeClr val="bg1"/>
                </a:solidFill>
                <a:latin typeface="等线" panose="02010600030101010101" pitchFamily="2" charset="-122"/>
                <a:ea typeface="Times New Roman" panose="02020603050405020304" pitchFamily="18" charset="0"/>
                <a:cs typeface="Times New Roman" panose="02020603050405020304" pitchFamily="18" charset="0"/>
              </a:rPr>
              <a:t>2</a:t>
            </a:r>
            <a:r>
              <a:rPr lang="zh-CN" altLang="zh-CN" sz="3200"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：很多因素都能导致解冻时间发生变化。请同学们说说有哪一些</a:t>
            </a:r>
            <a:r>
              <a:rPr lang="zh-CN"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因素对解冻时间有显著影响？</a:t>
            </a:r>
          </a:p>
        </p:txBody>
      </p:sp>
    </p:spTree>
    <p:extLst>
      <p:ext uri="{BB962C8B-B14F-4D97-AF65-F5344CB8AC3E}">
        <p14:creationId xmlns:p14="http://schemas.microsoft.com/office/powerpoint/2010/main" val="20200584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8C686E8-C9F6-43F4-B819-03479C0613E7}"/>
              </a:ext>
            </a:extLst>
          </p:cNvPr>
          <p:cNvSpPr/>
          <p:nvPr/>
        </p:nvSpPr>
        <p:spPr>
          <a:xfrm>
            <a:off x="1037492" y="405752"/>
            <a:ext cx="10117016" cy="1569660"/>
          </a:xfrm>
          <a:prstGeom prst="rect">
            <a:avLst/>
          </a:prstGeom>
        </p:spPr>
        <p:txBody>
          <a:bodyPr wrap="square">
            <a:spAutoFit/>
          </a:bodyPr>
          <a:lstStyle/>
          <a:p>
            <a:r>
              <a:rPr lang="zh-CN" altLang="en-US" sz="3200" kern="0" dirty="0">
                <a:solidFill>
                  <a:schemeClr val="bg1"/>
                </a:solidFill>
                <a:latin typeface="等线" panose="02010600030101010101" pitchFamily="2" charset="-122"/>
                <a:ea typeface="等线" panose="02010600030101010101" pitchFamily="2" charset="-122"/>
                <a:cs typeface="Times New Roman" panose="02020603050405020304" pitchFamily="18" charset="0"/>
              </a:rPr>
              <a:t>问题</a:t>
            </a:r>
            <a:r>
              <a:rPr lang="en-US" altLang="zh-CN" sz="3200" kern="0" dirty="0">
                <a:solidFill>
                  <a:schemeClr val="bg1"/>
                </a:solidFill>
                <a:latin typeface="等线" panose="02010600030101010101" pitchFamily="2" charset="-122"/>
                <a:ea typeface="等线" panose="02010600030101010101" pitchFamily="2" charset="-122"/>
                <a:cs typeface="Times New Roman" panose="02020603050405020304" pitchFamily="18" charset="0"/>
              </a:rPr>
              <a:t>3</a:t>
            </a:r>
            <a:r>
              <a:rPr lang="zh-CN" altLang="en-US" sz="3200" kern="0" dirty="0">
                <a:solidFill>
                  <a:schemeClr val="bg1"/>
                </a:solidFill>
                <a:latin typeface="等线" panose="02010600030101010101" pitchFamily="2" charset="-122"/>
                <a:ea typeface="等线" panose="02010600030101010101" pitchFamily="2" charset="-122"/>
                <a:cs typeface="Times New Roman" panose="02020603050405020304" pitchFamily="18" charset="0"/>
              </a:rPr>
              <a:t>：</a:t>
            </a:r>
            <a:r>
              <a:rPr lang="zh-CN" altLang="en-US" sz="3200"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请同学们判断以下哪几个条件对解冻时间有显著影响？</a:t>
            </a:r>
          </a:p>
          <a:p>
            <a:endParaRPr lang="zh-CN"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4" name="矩形 3">
            <a:extLst>
              <a:ext uri="{FF2B5EF4-FFF2-40B4-BE49-F238E27FC236}">
                <a16:creationId xmlns:a16="http://schemas.microsoft.com/office/drawing/2014/main" id="{E6C45455-1972-4DF1-954E-27ECD544E61C}"/>
              </a:ext>
            </a:extLst>
          </p:cNvPr>
          <p:cNvSpPr/>
          <p:nvPr/>
        </p:nvSpPr>
        <p:spPr>
          <a:xfrm>
            <a:off x="3774831" y="1975412"/>
            <a:ext cx="6096000" cy="2677656"/>
          </a:xfrm>
          <a:prstGeom prst="rect">
            <a:avLst/>
          </a:prstGeom>
        </p:spPr>
        <p:txBody>
          <a:bodyPr>
            <a:spAutoFit/>
          </a:bodyPr>
          <a:lstStyle/>
          <a:p>
            <a:pPr marL="342900" lvl="0" indent="-342900">
              <a:spcAft>
                <a:spcPts val="0"/>
              </a:spcAft>
              <a:buFont typeface="+mj-ea"/>
              <a:buAutoNum type="circleNumDbPlain"/>
            </a:pPr>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冻肉的品种、肥瘦</a:t>
            </a:r>
          </a:p>
          <a:p>
            <a:pPr marL="342900" lvl="0" indent="-342900">
              <a:spcAft>
                <a:spcPts val="0"/>
              </a:spcAft>
              <a:buFont typeface="+mj-ea"/>
              <a:buAutoNum type="circleNumDbPlain"/>
            </a:pPr>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解冻时水的温度</a:t>
            </a:r>
          </a:p>
          <a:p>
            <a:pPr marL="342900" lvl="0" indent="-342900">
              <a:spcAft>
                <a:spcPts val="0"/>
              </a:spcAft>
              <a:buFont typeface="+mj-ea"/>
              <a:buAutoNum type="circleNumDbPlain"/>
            </a:pPr>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解冻时水的多少</a:t>
            </a:r>
          </a:p>
          <a:p>
            <a:pPr marL="342900" lvl="0" indent="-342900">
              <a:spcAft>
                <a:spcPts val="0"/>
              </a:spcAft>
              <a:buFont typeface="+mj-ea"/>
              <a:buAutoNum type="circleNumDbPlain"/>
            </a:pPr>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冻肉的形状，大小</a:t>
            </a:r>
          </a:p>
          <a:p>
            <a:pPr marL="342900" lvl="0" indent="-342900">
              <a:spcAft>
                <a:spcPts val="0"/>
              </a:spcAft>
              <a:buFont typeface="+mj-ea"/>
              <a:buAutoNum type="circleNumDbPlain"/>
            </a:pPr>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冻肉的初始温度</a:t>
            </a:r>
          </a:p>
          <a:p>
            <a:pPr marL="342900" lvl="0" indent="-342900">
              <a:spcAft>
                <a:spcPts val="0"/>
              </a:spcAft>
              <a:buFont typeface="+mj-ea"/>
              <a:buAutoNum type="circleNumDbPlain"/>
            </a:pPr>
            <a:r>
              <a:rPr lang="zh-CN" altLang="zh-CN" sz="2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解冻时空气流动对解冻的影响</a:t>
            </a:r>
          </a:p>
        </p:txBody>
      </p:sp>
    </p:spTree>
    <p:extLst>
      <p:ext uri="{BB962C8B-B14F-4D97-AF65-F5344CB8AC3E}">
        <p14:creationId xmlns:p14="http://schemas.microsoft.com/office/powerpoint/2010/main" val="35012764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2194D30-51EF-493C-89B4-51D04366FC77}"/>
              </a:ext>
            </a:extLst>
          </p:cNvPr>
          <p:cNvSpPr/>
          <p:nvPr/>
        </p:nvSpPr>
        <p:spPr>
          <a:xfrm>
            <a:off x="1037492" y="1557939"/>
            <a:ext cx="10117016" cy="1569660"/>
          </a:xfrm>
          <a:prstGeom prst="rect">
            <a:avLst/>
          </a:prstGeom>
        </p:spPr>
        <p:txBody>
          <a:bodyPr wrap="square">
            <a:spAutoFit/>
          </a:bodyPr>
          <a:lstStyle/>
          <a:p>
            <a:r>
              <a:rPr lang="zh-CN" altLang="en-US" sz="3200"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问题</a:t>
            </a:r>
            <a:r>
              <a:rPr lang="en-US" altLang="zh-CN" sz="3200"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4</a:t>
            </a:r>
            <a:r>
              <a:rPr lang="zh-CN" altLang="en-US" sz="3200"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：不同大小，形状等因素都对解冻时间有影响。请同学们说说我们可以研究什么样的冻肉，又如何控制其它导致解冻时间变化的变量呢？</a:t>
            </a:r>
            <a:endParaRPr lang="zh-CN"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4" name="矩形 3">
            <a:extLst>
              <a:ext uri="{FF2B5EF4-FFF2-40B4-BE49-F238E27FC236}">
                <a16:creationId xmlns:a16="http://schemas.microsoft.com/office/drawing/2014/main" id="{BCE63E99-E27E-46A4-BD6D-B4523A4C76F9}"/>
              </a:ext>
            </a:extLst>
          </p:cNvPr>
          <p:cNvSpPr/>
          <p:nvPr/>
        </p:nvSpPr>
        <p:spPr>
          <a:xfrm>
            <a:off x="139700" y="545813"/>
            <a:ext cx="6096000" cy="1077218"/>
          </a:xfrm>
          <a:prstGeom prst="rect">
            <a:avLst/>
          </a:prstGeom>
        </p:spPr>
        <p:txBody>
          <a:bodyPr>
            <a:spAutoFit/>
          </a:bodyPr>
          <a:lstStyle/>
          <a:p>
            <a:pPr>
              <a:spcAft>
                <a:spcPts val="0"/>
              </a:spcAft>
            </a:pPr>
            <a:r>
              <a:rPr lang="en-US"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 </a:t>
            </a:r>
            <a:r>
              <a:rPr lang="zh-CN" altLang="en-US" sz="3200" b="1"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（三）进行试验，收集数据</a:t>
            </a:r>
          </a:p>
          <a:p>
            <a:pPr>
              <a:spcAft>
                <a:spcPts val="0"/>
              </a:spcAft>
            </a:pPr>
            <a:endParaRPr lang="zh-CN" altLang="zh-CN" sz="32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689918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E1A5350-F040-41A5-B262-F34E320E384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664" y="1257470"/>
            <a:ext cx="3258674" cy="4343059"/>
          </a:xfrm>
          <a:prstGeom prst="rect">
            <a:avLst/>
          </a:prstGeom>
          <a:noFill/>
          <a:ln>
            <a:noFill/>
          </a:ln>
        </p:spPr>
      </p:pic>
      <p:pic>
        <p:nvPicPr>
          <p:cNvPr id="3" name="图片 2">
            <a:extLst>
              <a:ext uri="{FF2B5EF4-FFF2-40B4-BE49-F238E27FC236}">
                <a16:creationId xmlns:a16="http://schemas.microsoft.com/office/drawing/2014/main" id="{73FEA26E-4BC2-4ED6-971E-5264139A2315}"/>
              </a:ext>
            </a:extLst>
          </p:cNvPr>
          <p:cNvPicPr/>
          <p:nvPr/>
        </p:nvPicPr>
        <p:blipFill rotWithShape="1">
          <a:blip r:embed="rId3" cstate="print">
            <a:extLst>
              <a:ext uri="{28A0092B-C50C-407E-A947-70E740481C1C}">
                <a14:useLocalDpi xmlns:a14="http://schemas.microsoft.com/office/drawing/2010/main" val="0"/>
              </a:ext>
            </a:extLst>
          </a:blip>
          <a:srcRect l="35123" t="34585" r="29412" b="29949"/>
          <a:stretch/>
        </p:blipFill>
        <p:spPr bwMode="auto">
          <a:xfrm rot="5400000">
            <a:off x="3995297" y="1689086"/>
            <a:ext cx="4343059" cy="3479826"/>
          </a:xfrm>
          <a:prstGeom prst="rect">
            <a:avLst/>
          </a:prstGeom>
          <a:noFill/>
          <a:ln>
            <a:noFill/>
          </a:ln>
          <a:extLst>
            <a:ext uri="{53640926-AAD7-44D8-BBD7-CCE9431645EC}">
              <a14:shadowObscured xmlns:a14="http://schemas.microsoft.com/office/drawing/2010/main"/>
            </a:ext>
          </a:extLst>
        </p:spPr>
      </p:pic>
      <p:pic>
        <p:nvPicPr>
          <p:cNvPr id="4" name="图片 3">
            <a:extLst>
              <a:ext uri="{FF2B5EF4-FFF2-40B4-BE49-F238E27FC236}">
                <a16:creationId xmlns:a16="http://schemas.microsoft.com/office/drawing/2014/main" id="{379D5D01-49EB-47E7-AE80-65103FAC85B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05617" y="1805168"/>
            <a:ext cx="4343060" cy="3247662"/>
          </a:xfrm>
          <a:prstGeom prst="rect">
            <a:avLst/>
          </a:prstGeom>
          <a:noFill/>
          <a:ln>
            <a:noFill/>
          </a:ln>
        </p:spPr>
      </p:pic>
    </p:spTree>
    <p:extLst>
      <p:ext uri="{BB962C8B-B14F-4D97-AF65-F5344CB8AC3E}">
        <p14:creationId xmlns:p14="http://schemas.microsoft.com/office/powerpoint/2010/main" val="3292408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1279</TotalTime>
  <Words>973</Words>
  <Application>Microsoft Office PowerPoint</Application>
  <PresentationFormat>宽屏</PresentationFormat>
  <Paragraphs>155</Paragraphs>
  <Slides>22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Adobe 黑体 Std R</vt:lpstr>
      <vt:lpstr>Bebas</vt:lpstr>
      <vt:lpstr>Times Roman New</vt:lpstr>
      <vt:lpstr>等线</vt:lpstr>
      <vt:lpstr>Arial</vt:lpstr>
      <vt:lpstr>Calibri</vt:lpstr>
      <vt:lpstr>Calibri Light</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张 志杰</cp:lastModifiedBy>
  <cp:revision>82</cp:revision>
  <dcterms:created xsi:type="dcterms:W3CDTF">2020-04-26T13:17:00Z</dcterms:created>
  <dcterms:modified xsi:type="dcterms:W3CDTF">2020-05-17T17:50:18Z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2052-10.8.2.6613</vt:lpwstr>
  </property>
</Properties>
</file>